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939" r:id="rId1"/>
  </p:sldMasterIdLst>
  <p:notesMasterIdLst>
    <p:notesMasterId r:id="rId21"/>
  </p:notesMasterIdLst>
  <p:sldIdLst>
    <p:sldId id="256" r:id="rId2"/>
    <p:sldId id="257" r:id="rId3"/>
    <p:sldId id="258" r:id="rId4"/>
    <p:sldId id="260" r:id="rId5"/>
    <p:sldId id="259" r:id="rId6"/>
    <p:sldId id="269" r:id="rId7"/>
    <p:sldId id="261" r:id="rId8"/>
    <p:sldId id="262" r:id="rId9"/>
    <p:sldId id="278" r:id="rId10"/>
    <p:sldId id="273" r:id="rId11"/>
    <p:sldId id="274" r:id="rId12"/>
    <p:sldId id="275" r:id="rId13"/>
    <p:sldId id="268" r:id="rId14"/>
    <p:sldId id="265" r:id="rId15"/>
    <p:sldId id="267" r:id="rId16"/>
    <p:sldId id="266" r:id="rId17"/>
    <p:sldId id="270" r:id="rId18"/>
    <p:sldId id="263" r:id="rId19"/>
    <p:sldId id="277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2"/>
    <p:restoredTop sz="94231"/>
  </p:normalViewPr>
  <p:slideViewPr>
    <p:cSldViewPr snapToGrid="0" snapToObjects="1">
      <p:cViewPr varScale="1">
        <p:scale>
          <a:sx n="74" d="100"/>
          <a:sy n="74" d="100"/>
        </p:scale>
        <p:origin x="36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6871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  <p:sldLayoutId id="2147483955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6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 Activities to Increase Student Engagement</a:t>
            </a:r>
            <a:endParaRPr sz="6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Shape 85"/>
          <p:cNvSpPr txBox="1">
            <a:spLocks noGrp="1"/>
          </p:cNvSpPr>
          <p:nvPr>
            <p:ph type="subTitle" idx="1"/>
          </p:nvPr>
        </p:nvSpPr>
        <p:spPr>
          <a:xfrm>
            <a:off x="1507067" y="4827211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Sheng-Chu Lu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Pingree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School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Session </a:t>
            </a:r>
            <a:r>
              <a:rPr lang="en-US" sz="4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Goal</a:t>
            </a:r>
            <a:endParaRPr sz="4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Shape 9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Explore 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different </a:t>
            </a:r>
            <a:r>
              <a:rPr lang="en-US" sz="28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 activities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encourage students stay engaged.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Set up the norms with students first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Shape 9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is the judge?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Team work helps learning.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 appreciative when partners do it correctly. Be </a:t>
            </a:r>
            <a:r>
              <a:rPr lang="en-US" sz="28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Nice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when partners mess up. </a:t>
            </a:r>
            <a:endParaRPr lang="en-US" sz="28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Cheer for spirit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677334" y="23151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Touch &amp; Go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Shape 109"/>
          <p:cNvSpPr txBox="1">
            <a:spLocks noGrp="1"/>
          </p:cNvSpPr>
          <p:nvPr>
            <p:ph idx="1"/>
          </p:nvPr>
        </p:nvSpPr>
        <p:spPr>
          <a:xfrm>
            <a:off x="447049" y="11850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Suitable for vocabulary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Allow them some preparation time as a class and small groups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Variation: It could be done as pairs at their 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desk</a:t>
            </a:r>
            <a:endParaRPr lang="en-US"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180294" y="-34531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Around the World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idx="1"/>
          </p:nvPr>
        </p:nvSpPr>
        <p:spPr>
          <a:xfrm>
            <a:off x="180294" y="147017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Suitable for vocabulary (speaking and writing)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Two people compete, but everyone participates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Once students say or show their answers, they can’t change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Encourage students to imagine where they are going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Let’s try: </a:t>
            </a:r>
            <a:r>
              <a:rPr lang="en-US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places”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speaking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title"/>
          </p:nvPr>
        </p:nvSpPr>
        <p:spPr>
          <a:xfrm>
            <a:off x="384036" y="83961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Slapjack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idx="1"/>
          </p:nvPr>
        </p:nvSpPr>
        <p:spPr>
          <a:xfrm>
            <a:off x="217098" y="169068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Suitable for 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vocabulary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Group of 3-5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Let’s try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endParaRPr dirty="0"/>
          </a:p>
        </p:txBody>
      </p:sp>
      <p:pic>
        <p:nvPicPr>
          <p:cNvPr id="164" name="Shape 1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4197" y="365125"/>
            <a:ext cx="7947804" cy="59628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Volleyball- Sentence Structures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Shape 11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Suitable for sentence structures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Allow a few minutes to have group discussion/let students learn how to say it correctly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Two teams and teacher points to students </a:t>
            </a:r>
            <a:r>
              <a:rPr lang="en-US" sz="28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randomly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answer, so they stay focused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they didn’t pay attention and ask for a repeat, it’s the other team’s turn to steal the point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Let’s try: see the next slide for examples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Volleyball- Let’s try the following sentences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Shape 12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have two teams first:</a:t>
            </a:r>
            <a:endParaRPr/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After finishing doing homework, I will go to the park to relax.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Although I don’t review, I still get high scores.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Because weather is not good today, I don’t want to go out.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Basketball</a:t>
            </a:r>
            <a:r>
              <a:rPr lang="en-US" dirty="0" smtClean="0"/>
              <a:t> </a:t>
            </a: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Writing Game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130834" y="1973765"/>
            <a:ext cx="10515600" cy="4351338"/>
          </a:xfrm>
        </p:spPr>
        <p:txBody>
          <a:bodyPr/>
          <a:lstStyle/>
          <a:p>
            <a:pPr marL="228600" indent="-228600">
              <a:lnSpc>
                <a:spcPct val="90000"/>
              </a:lnSpc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Two groups</a:t>
            </a:r>
          </a:p>
          <a:p>
            <a:pPr marL="228600" indent="-228600">
              <a:lnSpc>
                <a:spcPct val="90000"/>
              </a:lnSpc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Each group has the same amount of paper</a:t>
            </a:r>
          </a:p>
          <a:p>
            <a:pPr marL="228600" indent="-228600">
              <a:lnSpc>
                <a:spcPct val="90000"/>
              </a:lnSpc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Exchange what they wrote and examine which ones  might not qualified to make a basketball</a:t>
            </a:r>
          </a:p>
          <a:p>
            <a:pPr marL="228600" indent="-228600">
              <a:lnSpc>
                <a:spcPct val="90000"/>
              </a:lnSpc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Go over as a class</a:t>
            </a:r>
          </a:p>
          <a:p>
            <a:pPr marL="228600" indent="-228600">
              <a:lnSpc>
                <a:spcPct val="90000"/>
              </a:lnSpc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Start shooting basketballs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443" y="842416"/>
            <a:ext cx="4523116" cy="21911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442" y="-12887"/>
            <a:ext cx="4523115" cy="157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49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Writing Art Project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Shape 18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Suitable for practicing writing vocabulary or sentence structures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 be a class project or small group project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Write, get checked, ready to contribute for art project.</a:t>
            </a:r>
            <a:endParaRPr/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5" name="Shape 195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tretch/>
        </p:blipFill>
        <p:spPr>
          <a:xfrm>
            <a:off x="871731" y="120770"/>
            <a:ext cx="8207874" cy="6737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Shape 201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tretch/>
        </p:blipFill>
        <p:spPr>
          <a:xfrm>
            <a:off x="677334" y="189782"/>
            <a:ext cx="8397655" cy="66682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title"/>
          </p:nvPr>
        </p:nvSpPr>
        <p:spPr>
          <a:xfrm>
            <a:off x="591070" y="346342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Pictionary/ Draw and Guess</a:t>
            </a:r>
            <a:endParaRPr sz="4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Shape 157"/>
          <p:cNvSpPr txBox="1">
            <a:spLocks noGrp="1"/>
          </p:cNvSpPr>
          <p:nvPr>
            <p:ph idx="1"/>
          </p:nvPr>
        </p:nvSpPr>
        <p:spPr>
          <a:xfrm>
            <a:off x="406879" y="1690686"/>
            <a:ext cx="494149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Suitable for vocabulary</a:t>
            </a:r>
          </a:p>
          <a:p>
            <a:pPr marL="228600" indent="-22860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Get team names to keep score </a:t>
            </a:r>
          </a:p>
          <a:p>
            <a:pPr marL="228600" indent="-22860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Back row draws</a:t>
            </a:r>
          </a:p>
          <a:p>
            <a:pPr marL="228600" indent="-22860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front row guesses</a:t>
            </a:r>
          </a:p>
          <a:p>
            <a:pPr marL="228600" indent="-22860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Back row raises hands</a:t>
            </a:r>
          </a:p>
          <a:p>
            <a:pPr marL="228600" lvl="0" indent="-228600">
              <a:spcBef>
                <a:spcPts val="0"/>
              </a:spcBef>
            </a:pPr>
            <a:endParaRPr lang="en-US" dirty="0" smtClean="0"/>
          </a:p>
          <a:p>
            <a:pPr marL="228600" lvl="0" indent="-228600">
              <a:spcBef>
                <a:spcPts val="0"/>
              </a:spcBef>
            </a:pPr>
            <a:endParaRPr lang="en-US"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Index Card Game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Shape 139"/>
          <p:cNvSpPr txBox="1">
            <a:spLocks noGrp="1"/>
          </p:cNvSpPr>
          <p:nvPr>
            <p:ph idx="1"/>
          </p:nvPr>
        </p:nvSpPr>
        <p:spPr>
          <a:xfrm>
            <a:off x="276044" y="1897632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Suitable for vocabulary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Teams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 is the hand?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is the judge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Pet talk for rock paper scissors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are two raising hands in one team, they automatically 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lose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 5 Things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Shape 15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Suitable for reviewing vocabulary in general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Groups of 5 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Everyone in the group need to raise hand to get priority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After raising hands, no more discussion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there is a repeat or hesitation, the next team can steal the point</a:t>
            </a:r>
            <a:endParaRPr dirty="0"/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Hot Potato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Suitable for reviewing vocab in general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Hot potato in your hand no more than 5 seconds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</a:t>
            </a:r>
            <a:r>
              <a:rPr lang="en-US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answer 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repeat 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answers,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kneel down/out of the game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be more challenge, say two things at once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Game stops when more than half or 1/3 are out of the game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Let’s try: For example: certain categories such as fruit, countries, nouns, verbs, words with “a” in pinyin, etc.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>
            <a:spLocks noGrp="1"/>
          </p:cNvSpPr>
          <p:nvPr>
            <p:ph type="title"/>
          </p:nvPr>
        </p:nvSpPr>
        <p:spPr>
          <a:xfrm>
            <a:off x="-22012" y="-67694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Five: Ask Ask Exchange</a:t>
            </a:r>
            <a:endParaRPr sz="4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Shape 170"/>
          <p:cNvSpPr txBox="1">
            <a:spLocks noGrp="1"/>
          </p:cNvSpPr>
          <p:nvPr>
            <p:ph idx="1"/>
          </p:nvPr>
        </p:nvSpPr>
        <p:spPr>
          <a:xfrm>
            <a:off x="21567" y="931037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Suitable for open ended questions that can boost short discussion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Let’s try: Write down 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questions, such as what do you like about teaching? What’s your favorite class activity? What do you like to eat?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available, raise hand to get a fancy high five. After talking, exchange the cards with each other, and then move on to next available partner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example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fancy high five. </a:t>
            </a:r>
            <a:endParaRPr sz="28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Listening: Chain of the Story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Shape 12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Play it for 2 or 3 times in total, and then ask questions for their listening comprehension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Time it! So students have motivation to fully engage and try their best</a:t>
            </a:r>
            <a:endParaRPr/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>
            <a:spLocks noGrp="1"/>
          </p:cNvSpPr>
          <p:nvPr>
            <p:ph type="title"/>
          </p:nvPr>
        </p:nvSpPr>
        <p:spPr>
          <a:xfrm>
            <a:off x="677334" y="609599"/>
            <a:ext cx="8596668" cy="2564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8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Q&amp;A</a:t>
            </a:r>
            <a:endParaRPr sz="8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idx="1"/>
          </p:nvPr>
        </p:nvSpPr>
        <p:spPr>
          <a:xfrm>
            <a:off x="677334" y="3605842"/>
            <a:ext cx="8596668" cy="243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Sheng-Chu Lu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slu@pingree.org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634</TotalTime>
  <Words>638</Words>
  <Application>Microsoft Macintosh PowerPoint</Application>
  <PresentationFormat>Widescreen</PresentationFormat>
  <Paragraphs>85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Calibri</vt:lpstr>
      <vt:lpstr>Trebuchet MS</vt:lpstr>
      <vt:lpstr>Wingdings 3</vt:lpstr>
      <vt:lpstr>Arial</vt:lpstr>
      <vt:lpstr>Facet</vt:lpstr>
      <vt:lpstr>Class Activities to Increase Student Engagement</vt:lpstr>
      <vt:lpstr>Session Goal</vt:lpstr>
      <vt:lpstr>Set up the norms with students first</vt:lpstr>
      <vt:lpstr>Touch &amp; Go</vt:lpstr>
      <vt:lpstr>Around the World</vt:lpstr>
      <vt:lpstr> Slapjack</vt:lpstr>
      <vt:lpstr>Volleyball- Sentence Structures</vt:lpstr>
      <vt:lpstr>Volleyball- Let’s try the following sentences</vt:lpstr>
      <vt:lpstr>Basketball Writing Game</vt:lpstr>
      <vt:lpstr>Writing Art Project</vt:lpstr>
      <vt:lpstr>PowerPoint Presentation</vt:lpstr>
      <vt:lpstr>PowerPoint Presentation</vt:lpstr>
      <vt:lpstr>Pictionary/ Draw and Guess</vt:lpstr>
      <vt:lpstr>Index Card Game</vt:lpstr>
      <vt:lpstr>Name 5 Things</vt:lpstr>
      <vt:lpstr>Hot Potato</vt:lpstr>
      <vt:lpstr>High Five: Ask Ask Exchange</vt:lpstr>
      <vt:lpstr>Listening: Chain of the Story</vt:lpstr>
      <vt:lpstr>Q&amp;A</vt:lpstr>
    </vt:vector>
  </TitlesOfParts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Activities to Increase Student Engagement</dc:title>
  <cp:lastModifiedBy>Microsoft Office User</cp:lastModifiedBy>
  <cp:revision>12</cp:revision>
  <dcterms:modified xsi:type="dcterms:W3CDTF">2018-06-07T04:23:04Z</dcterms:modified>
</cp:coreProperties>
</file>