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6" r:id="rId2"/>
    <p:sldMasterId id="2147483698" r:id="rId3"/>
    <p:sldMasterId id="2147483660" r:id="rId4"/>
    <p:sldMasterId id="2147483711" r:id="rId5"/>
    <p:sldMasterId id="2147483674" r:id="rId6"/>
  </p:sldMasterIdLst>
  <p:notesMasterIdLst>
    <p:notesMasterId r:id="rId38"/>
  </p:notesMasterIdLst>
  <p:sldIdLst>
    <p:sldId id="416" r:id="rId7"/>
    <p:sldId id="418" r:id="rId8"/>
    <p:sldId id="428" r:id="rId9"/>
    <p:sldId id="427" r:id="rId10"/>
    <p:sldId id="423" r:id="rId11"/>
    <p:sldId id="472" r:id="rId12"/>
    <p:sldId id="473" r:id="rId13"/>
    <p:sldId id="474" r:id="rId14"/>
    <p:sldId id="475" r:id="rId15"/>
    <p:sldId id="481" r:id="rId16"/>
    <p:sldId id="486" r:id="rId17"/>
    <p:sldId id="487" r:id="rId18"/>
    <p:sldId id="488" r:id="rId19"/>
    <p:sldId id="482" r:id="rId20"/>
    <p:sldId id="489" r:id="rId21"/>
    <p:sldId id="490" r:id="rId22"/>
    <p:sldId id="491" r:id="rId23"/>
    <p:sldId id="483" r:id="rId24"/>
    <p:sldId id="492" r:id="rId25"/>
    <p:sldId id="493" r:id="rId26"/>
    <p:sldId id="494" r:id="rId27"/>
    <p:sldId id="484" r:id="rId28"/>
    <p:sldId id="498" r:id="rId29"/>
    <p:sldId id="499" r:id="rId30"/>
    <p:sldId id="500" r:id="rId31"/>
    <p:sldId id="485" r:id="rId32"/>
    <p:sldId id="495" r:id="rId33"/>
    <p:sldId id="496" r:id="rId34"/>
    <p:sldId id="497" r:id="rId35"/>
    <p:sldId id="425" r:id="rId36"/>
    <p:sldId id="42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5-18T23:32:01.19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5776 1299</inkml:trace>
  <inkml:trace contextRef="#ctx0" brushRef="#br0" timeOffset="931.415">5385 1065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86E00-CE95-4AE5-89ED-09B2F7E821B0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0BB37-19E9-4D9C-879D-660EF4B9A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4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Intro background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53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98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2 participants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287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What can technology do in my life/2. make good use to enhance my life/3 how does technology influence your life?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26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除了。。。什么也没有</a:t>
            </a:r>
            <a:r>
              <a:rPr lang="en-US" altLang="zh-TW" dirty="0"/>
              <a:t>/</a:t>
            </a:r>
            <a:r>
              <a:rPr lang="zh-TW" altLang="en-US" dirty="0"/>
              <a:t>说着。。就出发</a:t>
            </a:r>
            <a:r>
              <a:rPr lang="en-US" altLang="zh-TW" dirty="0"/>
              <a:t>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69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看看抽屉里有什么？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96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你的口袋里有什么？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8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要求澄清</a:t>
            </a:r>
            <a:r>
              <a:rPr lang="en-US" altLang="zh-TW" dirty="0"/>
              <a:t>/</a:t>
            </a:r>
            <a:r>
              <a:rPr lang="zh-TW" altLang="en-US" dirty="0"/>
              <a:t>诱导出正确的答案</a:t>
            </a:r>
            <a:r>
              <a:rPr lang="en-US" altLang="zh-TW" dirty="0"/>
              <a:t>/</a:t>
            </a:r>
            <a:r>
              <a:rPr lang="zh-TW" altLang="en-US" dirty="0"/>
              <a:t>重述</a:t>
            </a:r>
            <a:r>
              <a:rPr lang="en-US" altLang="zh-TW" dirty="0"/>
              <a:t>/</a:t>
            </a:r>
            <a:r>
              <a:rPr lang="zh-TW" altLang="en-US" dirty="0"/>
              <a:t>追问</a:t>
            </a:r>
            <a:r>
              <a:rPr lang="en-US" altLang="zh-TW" dirty="0"/>
              <a:t>/</a:t>
            </a:r>
            <a:r>
              <a:rPr lang="zh-TW" altLang="en-US" dirty="0"/>
              <a:t>解释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89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77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错字，句型，少了量词，多了字</a:t>
            </a:r>
            <a:r>
              <a:rPr lang="en-US" altLang="zh-TW"/>
              <a:t>/</a:t>
            </a:r>
            <a:r>
              <a:rPr lang="zh-TW" altLang="en-US"/>
              <a:t>看</a:t>
            </a:r>
            <a:r>
              <a:rPr lang="zh-TW" altLang="en-US" dirty="0"/>
              <a:t>不懂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0BB37-19E9-4D9C-879D-660EF4B9A7A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82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5DE4F-648F-4FF5-B074-AD446A3C2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2EE8EC-9CAF-4EED-92E4-740A57A60E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AF01A-82BB-4629-BEEE-EA780E283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13347-647F-453E-A17D-CBE3BAA81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13FD3-BC7D-48E2-BFA2-32FE91886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8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E43CA-58B4-440F-B356-8B7EC4034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158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B9FDC-6C22-481A-BE97-70A37BC7E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B915D-4AC0-44B4-A61F-1B1559E80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59EB2-CB66-4DC4-8379-F43F489A4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46B40-06BE-40D7-952B-9990FA176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E1878-1EAD-4215-B258-B8A72BC2F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6AD7B-7E9E-4C5E-A3C4-2F7E27E5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508FC-01A7-4909-87D9-60308538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37164-8254-44A7-ABFD-A1409F936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8F60E-45E9-4A11-9010-619AEF188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1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9E2C8-BBD8-4499-BC3D-1433B4573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F8804-118C-42B3-8DF4-6EB574126E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83C2F-EF97-4F0B-80F0-C0BE7EC6F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4B7794-E446-41C5-9D9A-631A4FC5B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25CF7-564A-47F2-9A3C-9BA11E0C6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3776C5-7D2B-45B2-BADE-BF80C4AB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9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69D42-8885-438B-9DD3-D8707203A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BF9C7-A03A-4705-8CA8-64064193B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5B0C1-73F7-4ECB-9821-3F37C1F05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D59931-5A88-4FC2-A833-EF3EC8B1D7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0F5E43-3CE0-4E47-8828-0157449FF2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089DED-4EE2-4711-B980-A8E9346B8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DB63C9-8FB2-4750-A012-A7E8AB01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85BA9A-0472-4BF0-ADE2-E7D849B1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1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40860-58BC-4E05-BBF7-551603371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40FB69-6D73-4A27-9188-6B0D8CD5B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4F399E-F4F8-44F7-9585-BCB77F062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D8938B-B803-41E9-AE3B-209DE1F1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87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5FE279-A087-4D7B-9DD6-893521C68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1FCA1D-9352-451E-8890-F88763788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7E98E-95C5-429A-986A-4779ECA72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6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1D46D-D8E4-47E7-93A2-436125D6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DEE5E-6AAB-480E-8EBC-D5A63C92B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F6687-8144-43D4-8371-3C55F4271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B356F-9CBE-497B-845B-F1FF74BBE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CA33F1-D5A9-420A-9F21-76AFBBB0E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47797-354D-4FA7-B07D-10A5D364C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8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90AC3-001E-4391-B2E9-933E0FD7F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766C42-2B95-4327-AEA1-0C9209FE0E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F0D28-478E-4D63-B420-A232C19FF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F190E-A9B6-4CF7-AD49-71B5AAEE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284E8-5907-45F0-8767-389F1A0BC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AC5A4-A3E1-4D25-8F4A-38AB8AB15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1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97CC4-D2AA-4CB4-AE47-E91C02CC4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24106-9D39-4C10-97E8-990509B3D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A1090-B6DA-4307-9FC9-E5E233494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DCAC3-822F-46E9-82B2-79145DD94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0DFA4-3FFD-4BE7-9A55-AC940230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5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6F0A7B-36C9-4B2C-8BC7-C1E66AA59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0F3AD-E43D-47B4-AC4C-C9FA7C771F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80CE9-8869-4CD1-894A-9798AD17C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D710D-DD82-4101-A3C0-FF866765F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E14F5-0096-4A97-B790-46E4FC305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08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1E3C3-7B3F-4C12-83AF-0E589117E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D9989-BE8A-42D9-9BED-BCA02DFE0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96652-D46C-4EFF-A799-A4CF2A5F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DB58B-AEF6-4AAC-AB4B-5C0D299BC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DCA60-DDB3-4F54-B393-F87B681EF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88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CF7F-B09D-4505-9236-02BA77DC0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B8FFA-7F18-413C-BC2E-8E9304808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B7292-7888-4C39-89A7-6967E76A8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C3136-6B14-4169-B4F8-019535296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218BB-6C87-4955-8053-355FC655C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00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4A4D9-301B-4889-9288-B4D5A897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FA7B11-FA75-47D1-A3CD-5EA76E94C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7DE17-6062-4F41-8F71-A58AFF0BD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BF1A7-4970-497B-8AFC-200460008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0D89D-6BF3-408C-8AC0-4BB7D31F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1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BF276-171F-4629-8971-DEC536DEE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06E1-AE23-4578-892F-A07B810548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2F28BC-92A9-45EF-9B18-725C29551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9BB6B-83BC-4CA8-A36A-6BE05102E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D729E-F010-43E1-B1CC-4A24D783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4C316-C1C3-4812-842D-C92A1C300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91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4893A-448C-4FB0-B02F-C47034A40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9F657-684A-4A91-82D1-61D3BC3F1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CC3E81-FD6C-4C79-9616-4170AD781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E2DCF-3CC5-4F64-8FC5-EC71A20360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41CDA7-5C82-4CCB-97CF-3505D85ADB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91D519-ECD3-47AA-A700-E3260F793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169218-962C-433B-94BE-980470154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8F8A1-C41D-48A6-BA25-7F7D1D5B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7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65356-9718-4CE2-989A-97DBD139B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B9E520-B9D1-497D-808A-47C710623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E2EC1-A478-4216-B33F-D2CA59163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D9B263-9745-4326-89A3-B451B4BEA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87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D10602-4654-4663-8028-E55E941C9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7A514-8357-4378-92C0-DE212117D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2992-DD66-4C4D-95AB-3F1CFD2EA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28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8A3FD-8F7C-49B7-8295-49FA9414B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F5E96-93C3-4CF4-ADE6-735F98AB3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798A3-6EE9-4E32-9E6B-0879FDBA2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0CC431-81C8-44EA-A366-FEB4F9A48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08C52-4954-45BE-AD77-6C49DCDA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08516-CFC5-41B8-A4DA-D68EDFF11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97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0BFD-34B9-407A-9CAE-959EC235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205F1E-F029-41C1-A147-F8BF03693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C7AEC-9288-4FE5-9CB8-4066DFE47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442EC-88FC-492E-B744-61D9BA886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8C527-FE99-460B-B0D7-D1D0B3CC6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BC0E1-A8E6-4302-BEF1-1E4F5D4E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68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B67D1-789E-42A8-92C6-C1ACB48E2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BB5B7-973C-405B-B4AA-7EFF512E2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F3419-01F0-4036-B9FB-297201A1F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F2AE0-E155-4C44-9111-CBDF1869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61CD5-7E99-4647-ADAA-3062E15C4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45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9EEF68-1961-48A5-B3C0-EA93E87A0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294EA5-A364-42AB-ACD8-78DDBCBD60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9806A-25B0-46BE-B877-F10752F7E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D1679-C507-4B94-956B-7BAFD6BFC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93851-238B-4B32-A445-3A4B1E5AB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53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6005E-1643-48CE-A49E-70265A28E3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2B36A7-D8B3-4337-B6BC-44A41C92F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054C2-2591-4FDE-A954-E81EC30E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98151-7F46-4EBB-AF80-8762EB242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D170B-EE41-4DA0-8E1E-0966F7BCA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48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21F4C-AB2A-4ACB-AD11-A52AA8FD1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5387F-783D-4C52-BF90-3027AECC8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72BE3-59BD-41BC-A7ED-1E7F9D8EB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5264F-50E4-4651-A36A-10E89CBFB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25ACF-7281-456C-A09B-63E17EEA4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92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0726-38B9-44F6-9563-D14DF95C6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9FAB4-D24E-483E-AAE0-49BC46431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5227A-B19F-4F1A-8648-45546C5C2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AFB51-D99E-4244-AC84-6B99DA23C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C4C60-6764-4E3D-86B1-4E0F53ADA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789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3A5AA-6DAB-4E39-BC66-F8A855FBA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191A9-43B1-49FC-8564-CE2BDDBD10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A05A9-E288-4D7A-8428-98CEACB15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F8886-9B40-47C8-BEFE-1D186574A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B50AD8-8FBE-490A-8913-5846CFD2E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F9A106-357E-4375-9397-CE61B6AA3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590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4C431-0CE7-470B-95F3-8894F3C5C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14172-C690-4109-9CFF-CD1CDD73C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CC3A02-95D0-4812-863B-184CFF967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271A18-7225-46B2-BBCD-C67B24FDCA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528020-9319-4FA1-9EAC-EBA51B769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1673D6-DCC4-4E15-9D83-A47A43B07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6DCCBE-4D3B-44A6-8F26-D77C9F4F1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5510F3-4CEC-4772-90AC-4329A1D9B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05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80F2A-C45B-4A0E-9984-AB44C047B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DC7894-D391-4367-B3C7-F14CCDF2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881A3B-AE23-4EFB-BE53-C14EDCEB5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03013D-117C-429E-A980-92889283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014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12ED610-D344-4169-8D4C-9EE06736D992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478F0F-3B7B-4F50-BFC8-E18042630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FF91C-1A47-4AB3-A1C8-F1BBAD130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47DF2-9B7C-4C7B-A557-7E32C91D3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9CCE7A-3DA2-4D24-B93C-4426C1ECE3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4"/>
          <a:stretch/>
        </p:blipFill>
        <p:spPr>
          <a:xfrm>
            <a:off x="0" y="-1"/>
            <a:ext cx="12191999" cy="727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835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F0899-34D9-48FB-A108-ACA2DB722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E9B5A-7702-4240-BBF7-12F9D5BFC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94D85-2863-4B56-A501-25AF179E6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2EA2B-667A-4E2C-AEA4-F2C74B22C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AAC1B-EB73-4D33-9C3B-E0DAD2A55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A14C6-EBDD-4DDF-B733-78CEF5FFE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745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83F3A-5555-43DE-B27A-AE726A14E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6787D1-59C5-4832-B697-3637A9439F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5D6F3-8D95-40D7-BEA7-6498D2DE0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D8B6D0-2592-453B-8553-5DD155A05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9CE895-7423-47C7-B24E-E520D9E9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CFDCC-4D31-457A-BEE1-AFF6278DB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960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5C1D-A94B-4124-839C-48193523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0A07F0-5C6C-4B77-8F04-50016612B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FEBB1-434C-40E9-A113-2F3C687E3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47A68-076B-4D99-9764-92239ADD9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377C5-34D0-4AC1-A9ED-D51219495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868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0B77EE-3869-4020-A8A3-AD4ECBDAD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692814-82BE-4495-91D6-46BA3C6AE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25EDD-8993-4B51-9B00-A9113F35D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A2CB9-B84F-47F4-B2E5-985A220E5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AD417-7D8C-4BE6-8130-DFD8C5B2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085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11403-C29F-464A-A08B-1C9780BE4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CC6D0-15F4-4355-908C-8F1D2F8FD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32564-5F68-4F02-AEA6-B600E2B95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BE94D-3BD8-4FA3-A7DD-D5F64D3E3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72A83-4F5F-4643-B368-3177ED3EB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565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FDB37-6384-465A-AAAB-8B0236B4D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429E5-C10D-4E29-BE6C-964E66D18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70756-B062-4E38-B9E7-3FF12943B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A61A0-2B36-4147-A87B-346B6F371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55AB5-EC07-465A-B719-C5357E8DE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031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3B734-4BE2-43F6-9489-FA7996A98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CF7CAA-7724-4E7F-989D-A6DE05F9E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2605F-9307-4B14-BCF4-078F01511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CBF2D-7609-44F4-AB4E-8805FF50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99ABA-7998-4E47-8C9B-89D8F97C1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1110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0CDF0-F128-4F5D-B30C-4AD39DA7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7A806-8485-4BA5-8897-0E7C144F5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85615B-8270-4E12-9FE6-8E91EA3AF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0AF9C-190D-4CE3-9BD8-83BC7B5C8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D0C8A-50CD-48A7-92AF-5C05DDAE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04A5A-5672-45C1-B878-EFBAF072F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758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57D2-B291-4E5F-80A6-7F32C304C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BADFF-4C6D-4436-B35A-66DDFB0AE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1B41B-AB25-4F8C-BD79-331C2B4A4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B0C2BB-C3FE-4605-821A-A7ABEBAA66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B89A35-973C-4C3B-9004-942324A54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256559-4627-4B51-9A59-C9E7A6978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67996-B9A8-4F8A-8E4C-B0A05D25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183B9B-261C-4C3E-BE1E-15CB8270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152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3E65B-ADD5-4AF3-8ADC-7BC61BA67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02722-4CF0-48E7-99C5-2F50F1672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FB0706-65D1-44E4-8F5E-C3E68D960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ED707-AE4B-42D1-A293-A65B42E67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82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F4CD84-D8DA-4C42-BE61-AC88ED832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72844-A6E4-45F5-B0A6-F5F129A61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12438-4285-4072-9289-D3C2C4C8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849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94A4-C9A5-4E22-8BD5-9C8E11B52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D0B73-7D69-444C-B67D-7072DB827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3545C-4108-4649-A07D-5044FB3B7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404318-575A-467E-B785-45DBE377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B0BC79-76DB-424F-9AF5-C0F95C09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9A7CF-8B53-4EF9-9B77-F797014EB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082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1F0DB-94C6-44D0-A27C-09BE38078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3A415F-C1AC-4C12-A6E6-821C16AA94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E285E-2958-48FD-8229-25ECA2913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B9774-0601-42DB-A2B3-AB68DD62C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5F4D0-DA5E-4EC8-8CFE-6795A5B24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88D852-A53E-45DB-928F-B0E522575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51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5C417-C72F-4F96-94B9-18C6028A9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7738E-39EC-465D-B5BA-01A768248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22802-F119-4E54-A978-BCAEF8B83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5BA20-7452-41C9-B1EA-4AED8A5F2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5B012-8D7B-41F9-A245-5B4EC902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556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B3650F-BADA-41EA-9C8E-FB6C213B3A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756EEA-C6B4-41FB-8CFE-FB20BBD22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1D1B7-9BEB-4EE2-BBCA-16E40FFAB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0EBF8-3842-4008-BD35-E3D7379C5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561D7-6699-4854-8280-164B6BAD1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022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A663A-37C8-4893-8774-B4E228C4F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050619-2142-4139-99B4-77C3F2708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22807F-B416-4991-A03A-4EEC2A19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6EB3B-B5E1-44D6-BA29-60D50CD4B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921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CA725-9989-4BD0-B9C2-EAB855799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B1D1D8-7CE2-4F87-BB25-326D5C7FD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46EC08-BC7F-4C2E-BE67-2E55835A6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34ACBA-54C2-4BE4-A97A-2CDE986E6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018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2A26B-052A-4073-8263-9945A802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2E5ABB-590B-4A23-8D0B-601724DB2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040F1E-ECB2-4CE4-9259-99354F9F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1C644F-086F-4BF6-B643-D8FB3303E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965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BF65-0AD6-4FE5-94EB-F65CC274E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E9C14A-C9D5-4AFB-9F9E-0750330F6D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8033E-E917-4668-AF22-54BA6E26E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A7D97-9C9B-4044-BB6D-C750EDCF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B2355-7513-48B4-BA32-60F7EE7B7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54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CE997-3B30-4174-BE96-64DA2A3B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32F29-DB23-4B3B-AF06-E55AE46CE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D1BCB-9993-423A-9E90-843CD4FA5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6AAE2-9DB8-4C96-9CF2-C62A8C0B1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E720-3759-4DE5-BEDF-786AEF125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886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D24C2-EEA1-4954-8F5D-A83130A2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D64542-F983-48EE-AF99-F4CB49F79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28F8F-B85F-479F-B385-D5440FD14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EE9F9-0240-4119-B4EE-F8486AA9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4863E-5879-4D1C-B9C6-55C860634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821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ECCF3-1C41-4F97-8767-FF3CE795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31107-B6EA-499E-99B8-28CDCF5F52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BC20A4-47EC-4214-AD75-EECBEA267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B725E-A6FA-4E00-97B0-69E249F1A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9D60D8-1EBF-413A-BEB6-4D9255E5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0AC92D-F694-49C4-985E-94862E7A1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201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DF014-F5B5-4238-B333-40F03CB52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80009-A825-49AE-86D6-5875FEB48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8934A5-749F-498E-B915-543B60B77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B7A043-46A2-44E9-B085-9247FFA0FF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28D40C-7B51-42A3-A105-7EED3D6121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5DD305-5895-4E6B-ACC3-5360A3C8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5442CA-B3A6-4751-B356-7F6BDEACD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ECCA85-66E6-40E8-9A61-876F4A89C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481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36199-34D0-44D2-B756-1D0137F6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9615FA-CEAD-40AC-A640-93C3F308D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7FBC35-FA21-4318-B590-0E4D1155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BD0F1C-B1BC-4F23-9B82-5AB7EFE8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975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F502E-E090-412F-8A22-5CA575E2A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B0A37E-E1DC-436E-9952-36B0C2A8D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19FE3-2FC3-4494-98C5-0FBB7763C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041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7AE9B-EA43-472F-95EE-FB955931C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D44BD-C131-42AB-A1C2-93C698C7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A2A51-B91C-41FC-A290-52BD14B4C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61DAB-3090-4C6C-A17A-14896F4DE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FE402-2658-4309-B878-3C3501A1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4EE33B-B252-4BF0-8338-6DE8AA9B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581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DCD12-AB4C-4120-931E-BF8F52991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23E1BB-372E-42F0-988D-826D6BCAB3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16A4F-412A-4603-B0C2-9770208DF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57CAA-DE89-4A34-A1BC-538B96EA0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561C6D-D5B0-4760-8037-580F9878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845C30-5FC3-4FAB-B779-D40ABA546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770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60A84-9E6C-4D88-856B-8F96A35D3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5F2A9-D504-4FA9-A609-170789F2B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320FB-EB93-4B4B-90D2-FA48ECDA4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3714F-4EF2-486C-AB6E-54F103DE6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E4354-667A-438B-94A7-95D6592F8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533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26D62A-8259-4998-A291-EE42D4A8A2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70EC9-2D4C-4F87-8DC8-A162D144E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55B75-A5CE-44BE-8756-ED91058DE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97E13-DF0A-472D-9C00-B668B48F2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CD92A-171A-42A2-8C89-26F4D5869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7207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5946-69EB-429C-849B-9F5901E0E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6C838-3DC0-4B50-82C5-FCA3CAA620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22E8C-741D-44B4-ABF5-D7DC382EB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5D57D-05E4-482D-9B06-13F65E27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572AB-7A55-4266-BEA3-DE88EF035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473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82851-69EF-44DA-AA5E-724948CAB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C9EB-049F-4E6C-A8E9-509B0462E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98D97-B8E6-4E32-BF76-49ED822DA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A5752-8259-4CF6-9A1F-4E6EB7BD3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12964-8B55-4F62-90DA-3351761F3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838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79FF-3F9B-4FEF-9BFA-E4445E343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1D18D-4A6F-4258-A595-03F779D3E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471C8-6844-43C6-BDE5-3740E36A5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F8716-EE62-4AC5-A59D-3D93B7F6B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4F2B3-E76C-4052-A9DA-373132042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2317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A235-0445-4D18-A919-174D09FA2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A55DA-8260-464C-8118-BEF9539EEA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4D71B-6A7B-4336-BB57-D152E1EC0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76F4D-018E-4D38-A7E2-27EBA598E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44778-66CA-4D44-8358-9599BC3BD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8AB2C5-916A-4185-B7D3-388973BD3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251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77F8B-1407-4D51-B077-53F03E53E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8671E-C544-47D4-B33E-977184FB1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531FC2-6F62-4D35-A4F2-5B8A85835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802D68-2E2C-4EEC-A979-36828C405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0ABF67-E61F-4186-8D9C-4D5E092A58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D7C83E-40F1-4E84-846D-74ADBFDC7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4F577B-8E0B-4287-9BD3-2C481982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61EC06-9C80-47D0-99C1-383BA4E1C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252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4035A-F01B-431A-83BA-06AA9038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BE3B5-DF32-4D24-A199-22849AD2A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A2C2EE-DE25-4CB9-9DD8-5EA488D2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2CADD7-0BA7-4957-8040-57C4C97FB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224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7A2C51-B793-4479-B549-43C19FAC0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0E1AEB-401D-41BC-A72E-32761E260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4B5A9-2231-4131-B88E-4BFB3AD79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269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F7E76-64A7-497D-BD68-AC36EC6EC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81948-F293-49C7-9C74-0FA40E523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E9E3C-F2EB-4E9B-8E9B-AAF2DDBBC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806812-92B2-43D9-9629-F4436B42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A53C2-AE84-41F5-A9A8-B3774B38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421D9-335B-4C5B-97AB-0CF47B0BD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965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59FC7-E575-4733-BAD4-E0F8A2B34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058C3F-5788-44B2-9B89-4F5F5F764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5C292-4D56-4881-920B-3A7882E62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5CC26-E9D1-47D3-A577-2F38DA09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728C08-9849-4B86-9ED7-2D36E2862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2021EE-17B6-40B1-AF23-D3D67C1AD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224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C865-8CAC-47D4-B0FE-F2E654ACA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BF57CE-BEEC-416D-9256-2A9CFE440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8C7D7-AEC3-42FC-BC67-BF268C60E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EF957-D3D3-4FD9-BBD8-EC63F91B8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DA9FF-51B1-4133-855B-18E2085BD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444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2F32C-AA14-472A-B198-CB2F3E84D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A48C9-2E06-4958-B5BF-8F4E69004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B1066-44A4-405A-85D3-ED11BEF35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E8441-D4F2-4CE4-8182-97B0700BF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E4D84-8912-4F29-8729-E389547C8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6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BDE37E-44AE-4D70-979A-CBBAA4CB2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23191-0340-438F-BCB3-7D67FF88A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DD66A-3752-40CA-A140-AEE9A4ACF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A40B8-864B-4E16-9338-6C37033579C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B25DB-DF43-4059-81A7-498187E33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F37DD-1BBA-45DE-B8AE-824BCF96E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A844-8D29-4B46-B760-487C1348D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52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C5D9BE-576C-4C56-AA3A-4ED44EF60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C9F97-CFDE-41FA-9DA0-0FB76ADB4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BFBF-8179-4EE6-8317-27EDB591CF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AEB8E-003D-4F83-8CF5-9AB5F2ED43A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1BBB7-2F5D-41E3-8B49-41E4AFFFA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0229-757C-47A9-8446-6D006A6264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BC21A-F721-4092-9913-8763AABE8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6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2A18D-5373-4986-AD42-CF4F83082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CD6C8-16EC-41CA-A94B-358484C1D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73E46-ED98-4DBD-8A40-293F11EC5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49FC2-3DFD-4D69-AA2B-5FC5C435D05E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9629A-9F70-4FBF-A608-C3802A2160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04F1-0CB5-4DEB-B94A-87B5F4C24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2BF4D-ADDC-47F8-B2A2-D2C7CA3DC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4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C4CBA6B-7ABD-4528-B7FE-511B3CF9E8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1"/>
          <a:stretch/>
        </p:blipFill>
        <p:spPr>
          <a:xfrm>
            <a:off x="838200" y="-43544"/>
            <a:ext cx="11353800" cy="672147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5F1F6A-5DC7-411E-BB4D-941276648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F2388-4056-4120-9F22-88DD1BB2D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47C5A-E103-4BD5-BC66-237347729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EAE5C-CD94-46AE-A6AE-9DDB299FF15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7D674-7BEB-46E0-A319-37C0F27FD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43568-B920-47D7-8513-1B2C157BEA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544FB-33E9-4745-A28E-CDBB16D8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3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71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36CD87-16D5-4DE3-B1FD-35ECCC15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6176F-DC3E-4DB8-AABF-60CDFA3E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3A1C7-4CC2-4E2E-82DB-5B125D411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DA742-10EC-4C0F-A4C0-830783F0E3BF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15B5B-BFF3-44FA-B1E4-2BE99BBAF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74D10-2586-4E1A-895F-549A3E46AD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FD3F4-3732-471C-A876-96B55E9B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9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18C620-28D8-4EE9-8DAF-2024C0E89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AA81B-50CC-4BC5-AB10-B44C74A91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908AA-E52F-416F-A543-C201A830A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1EDCE-6075-47D0-B854-BA6105C7FDCB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09FA6-7ACE-4E76-9062-C6EC580048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088E6-C8ED-43DF-9FFC-A00330B54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D70AC-8C43-46DA-A2D7-CA40D61B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7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3" y="2381250"/>
            <a:ext cx="4787900" cy="425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D2F7B0-A2AD-4432-9DEF-1F306397F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771525"/>
            <a:ext cx="10677525" cy="1609725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br>
              <a:rPr lang="en-US" dirty="0"/>
            </a:br>
            <a:br>
              <a:rPr lang="en-US" dirty="0"/>
            </a:br>
            <a:r>
              <a:rPr lang="en-US" sz="53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ACTFL's Core Practices for Effective Chinese Learning</a:t>
            </a:r>
            <a:br>
              <a:rPr lang="en-US" dirty="0">
                <a:latin typeface="Arial Black" panose="020B0A04020102020204" pitchFamily="34" charset="0"/>
              </a:rPr>
            </a:br>
            <a:b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51DBB87-1C60-4BAB-AE0C-49796314107B}"/>
              </a:ext>
            </a:extLst>
          </p:cNvPr>
          <p:cNvSpPr/>
          <p:nvPr/>
        </p:nvSpPr>
        <p:spPr>
          <a:xfrm>
            <a:off x="112713" y="3024188"/>
            <a:ext cx="7143750" cy="33035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accent1"/>
                </a:solidFill>
                <a:latin typeface="Arial Black" panose="020B0A04020102020204" pitchFamily="34" charset="0"/>
              </a:rPr>
              <a:t>ACS 45</a:t>
            </a:r>
            <a:r>
              <a:rPr lang="en-US" sz="3600" baseline="30000" dirty="0">
                <a:solidFill>
                  <a:schemeClr val="accent1"/>
                </a:solidFill>
                <a:latin typeface="Arial Black" panose="020B0A04020102020204" pitchFamily="34" charset="0"/>
              </a:rPr>
              <a:t>th</a:t>
            </a:r>
            <a:r>
              <a:rPr lang="en-US" sz="3600" dirty="0">
                <a:solidFill>
                  <a:schemeClr val="accent1"/>
                </a:solidFill>
                <a:latin typeface="Arial Black" panose="020B0A04020102020204" pitchFamily="34" charset="0"/>
              </a:rPr>
              <a:t> Conference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1"/>
                </a:solidFill>
                <a:latin typeface="Arial Black" panose="020B0A04020102020204" pitchFamily="34" charset="0"/>
              </a:rPr>
              <a:t>Presenter: Dr. Yu-Lan Lin</a:t>
            </a:r>
          </a:p>
        </p:txBody>
      </p:sp>
    </p:spTree>
    <p:extLst>
      <p:ext uri="{BB962C8B-B14F-4D97-AF65-F5344CB8AC3E}">
        <p14:creationId xmlns:p14="http://schemas.microsoft.com/office/powerpoint/2010/main" val="4136039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838200" y="322263"/>
            <a:ext cx="10515600" cy="1325562"/>
          </a:xfrm>
        </p:spPr>
        <p:txBody>
          <a:bodyPr/>
          <a:lstStyle/>
          <a:p>
            <a:pPr algn="ctr" eaLnBrk="1" hangingPunct="1"/>
            <a:r>
              <a:rPr lang="en-US" altLang="en-US" dirty="0">
                <a:latin typeface="Arial Black" panose="020B0A04020102020204" pitchFamily="34" charset="0"/>
              </a:rPr>
              <a:t>By the end of the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0966D-C373-4050-A430-C9410DA89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600" dirty="0"/>
              <a:t>I can: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Define Core Practices in teaching of World Languages 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Explain the significance of enacting the ACTFL Core Practices 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Tell the “small grains” in each of the six ACTFL Core Practices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Follow the “teaching moves” identified in each of the small grain.</a:t>
            </a:r>
          </a:p>
        </p:txBody>
      </p:sp>
    </p:spTree>
    <p:extLst>
      <p:ext uri="{BB962C8B-B14F-4D97-AF65-F5344CB8AC3E}">
        <p14:creationId xmlns:p14="http://schemas.microsoft.com/office/powerpoint/2010/main" val="3711779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0220103F-68F6-4560-A685-9E6A22756CD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6583363" y="-1588"/>
            <a:ext cx="5608637" cy="5840413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507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" r="3954" b="-3"/>
          <a:stretch>
            <a:fillRect/>
          </a:stretch>
        </p:blipFill>
        <p:spPr bwMode="auto">
          <a:xfrm>
            <a:off x="7488414" y="1551641"/>
            <a:ext cx="5106737" cy="5306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itle 1"/>
          <p:cNvSpPr>
            <a:spLocks noGrp="1"/>
          </p:cNvSpPr>
          <p:nvPr>
            <p:ph type="title"/>
          </p:nvPr>
        </p:nvSpPr>
        <p:spPr>
          <a:xfrm>
            <a:off x="422274" y="0"/>
            <a:ext cx="7765122" cy="1325563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dirty="0"/>
            </a:br>
            <a:r>
              <a:rPr lang="en-US" altLang="en-US" b="1" dirty="0">
                <a:latin typeface="Arial Black" panose="020B0A04020102020204" pitchFamily="34" charset="0"/>
              </a:rPr>
              <a:t>ACTFL’s 6 Core Practices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9F9F9C-AC19-443F-AE4A-3542AB7A5EC2}"/>
              </a:ext>
            </a:extLst>
          </p:cNvPr>
          <p:cNvSpPr/>
          <p:nvPr/>
        </p:nvSpPr>
        <p:spPr>
          <a:xfrm>
            <a:off x="8996363" y="1787525"/>
            <a:ext cx="1843087" cy="1784350"/>
          </a:xfrm>
          <a:prstGeom prst="ellipse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E13A0-BA7A-4F0E-84E3-458EF53B033F}"/>
              </a:ext>
            </a:extLst>
          </p:cNvPr>
          <p:cNvSpPr/>
          <p:nvPr/>
        </p:nvSpPr>
        <p:spPr>
          <a:xfrm>
            <a:off x="300037" y="1668463"/>
            <a:ext cx="8672513" cy="584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accent1"/>
                </a:solidFill>
                <a:latin typeface="Arial Black" panose="020B0A04020102020204" pitchFamily="34" charset="0"/>
              </a:rPr>
              <a:t>Use Target Language for Learning</a:t>
            </a: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accent1"/>
                </a:solidFill>
                <a:latin typeface="Arial Black" panose="020B0A04020102020204" pitchFamily="34" charset="0"/>
              </a:rPr>
              <a:t>Design Communicative Activities </a:t>
            </a: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accent1"/>
                </a:solidFill>
                <a:latin typeface="Arial Black" panose="020B0A04020102020204" pitchFamily="34" charset="0"/>
              </a:rPr>
              <a:t>Plan with Backward Design Model</a:t>
            </a: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>
                <a:solidFill>
                  <a:schemeClr val="accent1"/>
                </a:solidFill>
                <a:latin typeface="Arial Black" panose="020B0A04020102020204" pitchFamily="34" charset="0"/>
              </a:rPr>
              <a:t>Teach Grammar as Concept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/>
                </a:solidFill>
                <a:latin typeface="Arial Black" panose="020B0A04020102020204" pitchFamily="34" charset="0"/>
              </a:rPr>
              <a:t>     and Use in Context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/>
                </a:solidFill>
                <a:latin typeface="Arial Black" panose="020B0A04020102020204" pitchFamily="34" charset="0"/>
              </a:rPr>
              <a:t>5. Use Authentic Cultural Resources</a:t>
            </a:r>
            <a:endParaRPr lang="en-US" sz="3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/>
                </a:solidFill>
                <a:latin typeface="Arial Black" panose="020B0A04020102020204" pitchFamily="34" charset="0"/>
              </a:rPr>
              <a:t>6. Provide Appropriate Feedback</a:t>
            </a: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800" dirty="0">
              <a:solidFill>
                <a:schemeClr val="accent6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21511" name="Rectangle 5"/>
          <p:cNvSpPr>
            <a:spLocks noChangeArrowheads="1"/>
          </p:cNvSpPr>
          <p:nvPr/>
        </p:nvSpPr>
        <p:spPr bwMode="auto">
          <a:xfrm>
            <a:off x="9126538" y="2697163"/>
            <a:ext cx="1616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Arial Black" panose="020B0A04020102020204" pitchFamily="34" charset="0"/>
              </a:rPr>
              <a:t>Core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Arial Black" panose="020B0A04020102020204" pitchFamily="34" charset="0"/>
              </a:rPr>
              <a:t> Practices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90FB43-5B51-4747-A3BF-2755478DC51D}"/>
              </a:ext>
            </a:extLst>
          </p:cNvPr>
          <p:cNvSpPr/>
          <p:nvPr/>
        </p:nvSpPr>
        <p:spPr>
          <a:xfrm>
            <a:off x="8985250" y="2219325"/>
            <a:ext cx="1866900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Large-Grain</a:t>
            </a:r>
          </a:p>
        </p:txBody>
      </p:sp>
    </p:spTree>
    <p:extLst>
      <p:ext uri="{BB962C8B-B14F-4D97-AF65-F5344CB8AC3E}">
        <p14:creationId xmlns:p14="http://schemas.microsoft.com/office/powerpoint/2010/main" val="172399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3875A10-1E57-4CF1-8776-AE3DD4E3BBF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77825" y="4633913"/>
            <a:ext cx="11439525" cy="1844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0" name="Straight Connector 16">
            <a:extLst>
              <a:ext uri="{FF2B5EF4-FFF2-40B4-BE49-F238E27FC236}">
                <a16:creationId xmlns:a16="http://schemas.microsoft.com/office/drawing/2014/main" id="{31BD83BB-2D09-4355-8AA1-6887AE94C544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209800" y="5738813"/>
            <a:ext cx="77724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014EB74-CA7A-42A6-B24D-412A8F37B2A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096000" y="477838"/>
            <a:ext cx="0" cy="3657600"/>
          </a:xfrm>
          <a:prstGeom prst="line">
            <a:avLst/>
          </a:prstGeom>
          <a:ln w="101600" cmpd="dbl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Title 1"/>
          <p:cNvSpPr>
            <a:spLocks noGrp="1"/>
          </p:cNvSpPr>
          <p:nvPr>
            <p:ph type="title"/>
          </p:nvPr>
        </p:nvSpPr>
        <p:spPr>
          <a:xfrm>
            <a:off x="1744394" y="4848226"/>
            <a:ext cx="8933130" cy="1630362"/>
          </a:xfrm>
        </p:spPr>
        <p:txBody>
          <a:bodyPr anchor="b"/>
          <a:lstStyle/>
          <a:p>
            <a:pPr algn="ctr" eaLnBrk="1" hangingPunct="1"/>
            <a:r>
              <a:rPr lang="en-US" altLang="en-US" sz="5400" dirty="0">
                <a:solidFill>
                  <a:schemeClr val="bg1"/>
                </a:solidFill>
              </a:rPr>
              <a:t>Slice of a Core Practice 1</a:t>
            </a:r>
          </a:p>
        </p:txBody>
      </p:sp>
      <p:pic>
        <p:nvPicPr>
          <p:cNvPr id="2048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221" y="166688"/>
            <a:ext cx="8986838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Rectangle 3"/>
          <p:cNvSpPr>
            <a:spLocks noChangeArrowheads="1"/>
          </p:cNvSpPr>
          <p:nvPr/>
        </p:nvSpPr>
        <p:spPr bwMode="auto">
          <a:xfrm flipH="1">
            <a:off x="7625344" y="547688"/>
            <a:ext cx="457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3200" dirty="0">
              <a:ea typeface="DengXian" panose="02010600030101010101" pitchFamily="2" charset="-122"/>
            </a:endParaRPr>
          </a:p>
        </p:txBody>
      </p:sp>
      <p:sp>
        <p:nvSpPr>
          <p:cNvPr id="20488" name="Rectangle 4"/>
          <p:cNvSpPr>
            <a:spLocks noChangeArrowheads="1"/>
          </p:cNvSpPr>
          <p:nvPr/>
        </p:nvSpPr>
        <p:spPr bwMode="auto">
          <a:xfrm>
            <a:off x="4624388" y="2911475"/>
            <a:ext cx="130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70C0"/>
                </a:solidFill>
              </a:rPr>
              <a:t>Small grains</a:t>
            </a:r>
            <a:endParaRPr lang="en-US" altLang="en-US" sz="1800">
              <a:ea typeface="DengXian" panose="02010600030101010101" pitchFamily="2" charset="-122"/>
            </a:endParaRPr>
          </a:p>
        </p:txBody>
      </p:sp>
      <p:sp>
        <p:nvSpPr>
          <p:cNvPr id="20489" name="Rectangle 5"/>
          <p:cNvSpPr>
            <a:spLocks noChangeArrowheads="1"/>
          </p:cNvSpPr>
          <p:nvPr/>
        </p:nvSpPr>
        <p:spPr bwMode="auto">
          <a:xfrm>
            <a:off x="6264275" y="357187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ea typeface="DengXian" panose="02010600030101010101" pitchFamily="2" charset="-122"/>
            </a:endParaRPr>
          </a:p>
        </p:txBody>
      </p:sp>
      <p:sp>
        <p:nvSpPr>
          <p:cNvPr id="20490" name="Rectangle 7"/>
          <p:cNvSpPr>
            <a:spLocks noChangeArrowheads="1"/>
          </p:cNvSpPr>
          <p:nvPr/>
        </p:nvSpPr>
        <p:spPr bwMode="auto">
          <a:xfrm>
            <a:off x="7456488" y="2311400"/>
            <a:ext cx="1847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dirty="0">
              <a:solidFill>
                <a:srgbClr val="C55A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08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838200" y="322263"/>
            <a:ext cx="10515600" cy="1325562"/>
          </a:xfrm>
        </p:spPr>
        <p:txBody>
          <a:bodyPr/>
          <a:lstStyle/>
          <a:p>
            <a:pPr eaLnBrk="1" hangingPunct="1"/>
            <a:r>
              <a:rPr lang="en-US" altLang="en-US" dirty="0"/>
              <a:t>“</a:t>
            </a:r>
            <a:r>
              <a:rPr lang="en-US" altLang="en-US" b="1" dirty="0">
                <a:solidFill>
                  <a:srgbClr val="FF0000"/>
                </a:solidFill>
              </a:rPr>
              <a:t>Set of Teaching Moves</a:t>
            </a:r>
            <a:r>
              <a:rPr lang="en-US" altLang="en-US" dirty="0"/>
              <a:t>” examples: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B928C-DE17-46EC-8C6D-30AB78DDA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200" dirty="0"/>
              <a:t>In the “small-grain” practice: </a:t>
            </a:r>
            <a:r>
              <a:rPr lang="en-US" sz="3200" b="1" i="1" dirty="0"/>
              <a:t>Using gestures to support meaning making</a:t>
            </a:r>
            <a:r>
              <a:rPr lang="en-US" sz="3200" dirty="0"/>
              <a:t>,  set of teaching moves could be: </a:t>
            </a:r>
          </a:p>
          <a:p>
            <a:pPr>
              <a:buFontTx/>
              <a:buChar char="-"/>
              <a:defRPr/>
            </a:pPr>
            <a:r>
              <a:rPr lang="en-US" sz="3200" dirty="0"/>
              <a:t>1) T says,</a:t>
            </a:r>
            <a:r>
              <a:rPr lang="zh-TW" altLang="en-US" sz="3200" dirty="0"/>
              <a:t> 聽老師說</a:t>
            </a:r>
            <a:r>
              <a:rPr lang="en-US" sz="3200" dirty="0"/>
              <a:t> ,getting attention</a:t>
            </a:r>
          </a:p>
          <a:p>
            <a:pPr>
              <a:buFontTx/>
              <a:buChar char="-"/>
              <a:defRPr/>
            </a:pPr>
            <a:r>
              <a:rPr lang="en-US" sz="3200" dirty="0"/>
              <a:t>2) T says,</a:t>
            </a:r>
            <a:r>
              <a:rPr lang="zh-TW" altLang="en-US" sz="3200" dirty="0"/>
              <a:t>請大家把功課拿出來 ，</a:t>
            </a:r>
            <a:r>
              <a:rPr lang="en-US" sz="3200" dirty="0"/>
              <a:t> using gestures</a:t>
            </a:r>
            <a:endParaRPr lang="en-US" altLang="zh-TW" sz="3200" dirty="0"/>
          </a:p>
          <a:p>
            <a:pPr>
              <a:buFontTx/>
              <a:buChar char="-"/>
              <a:defRPr/>
            </a:pPr>
            <a:r>
              <a:rPr lang="en-US" altLang="zh-TW" sz="3200" dirty="0"/>
              <a:t>3)</a:t>
            </a:r>
            <a:r>
              <a:rPr lang="zh-TW" altLang="en-US" sz="3200" dirty="0"/>
              <a:t> </a:t>
            </a:r>
            <a:r>
              <a:rPr lang="en-US" altLang="zh-TW" sz="3200" dirty="0"/>
              <a:t>T</a:t>
            </a:r>
            <a:r>
              <a:rPr lang="zh-TW" altLang="en-US" sz="3200" dirty="0"/>
              <a:t> </a:t>
            </a:r>
            <a:r>
              <a:rPr lang="en-US" altLang="zh-TW" sz="3200" dirty="0"/>
              <a:t>says, </a:t>
            </a:r>
            <a:r>
              <a:rPr lang="zh-TW" altLang="en-US" sz="3200" dirty="0"/>
              <a:t>從後面一個一個傳過來</a:t>
            </a:r>
            <a:r>
              <a:rPr lang="en-US" altLang="zh-TW" sz="3200" dirty="0"/>
              <a:t>, using gestures</a:t>
            </a:r>
            <a:endParaRPr lang="en-US" sz="3200" dirty="0"/>
          </a:p>
          <a:p>
            <a:pPr>
              <a:buFontTx/>
              <a:buChar char="-"/>
              <a:defRPr/>
            </a:pPr>
            <a:r>
              <a:rPr lang="en-US" sz="3200" dirty="0"/>
              <a:t>4) T provides reactions/feedback to reinforce meaning: </a:t>
            </a:r>
            <a:r>
              <a:rPr lang="zh-TW" altLang="en-US" sz="3200" dirty="0"/>
              <a:t>很好，還有誰還沒交功課？</a:t>
            </a: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27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222EF-845B-44CF-AFA9-E58998288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Core Practice #1</a:t>
            </a:r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 </a:t>
            </a:r>
            <a:r>
              <a:rPr lang="en-US" b="1" dirty="0">
                <a:latin typeface="Arial Black" panose="020B0A04020102020204" pitchFamily="34" charset="0"/>
              </a:rPr>
              <a:t>Use Target Language for Learning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AF464-E200-4648-8067-8FCEE675B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							</a:t>
            </a:r>
          </a:p>
          <a:p>
            <a:pPr marL="0" indent="0">
              <a:buNone/>
            </a:pPr>
            <a:r>
              <a:rPr lang="en-US" dirty="0"/>
              <a:t>						</a:t>
            </a:r>
            <a:r>
              <a:rPr lang="en-US" sz="3200" dirty="0"/>
              <a:t>1. Use TL maximum </a:t>
            </a:r>
          </a:p>
          <a:p>
            <a:pPr marL="0" indent="0">
              <a:buNone/>
            </a:pPr>
            <a:r>
              <a:rPr lang="en-US" sz="3200" dirty="0"/>
              <a:t>						2. Offer structure &amp; support </a:t>
            </a:r>
          </a:p>
          <a:p>
            <a:pPr marL="0" indent="0">
              <a:buNone/>
            </a:pPr>
            <a:r>
              <a:rPr lang="en-US" sz="3200" dirty="0"/>
              <a:t>                                                           3. Create a need and purpose                       					                to use TL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CF105D4-756D-4F8B-8196-F304A21E5F40}"/>
                  </a:ext>
                </a:extLst>
              </p14:cNvPr>
              <p14:cNvContentPartPr/>
              <p14:nvPr/>
            </p14:nvContentPartPr>
            <p14:xfrm>
              <a:off x="3741314" y="2109988"/>
              <a:ext cx="141120" cy="84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CF105D4-756D-4F8B-8196-F304A21E5F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32674" y="2100988"/>
                <a:ext cx="158760" cy="10188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D160D00F-5CC9-4F1F-A093-F542103A6BF1}"/>
              </a:ext>
            </a:extLst>
          </p:cNvPr>
          <p:cNvSpPr/>
          <p:nvPr/>
        </p:nvSpPr>
        <p:spPr>
          <a:xfrm>
            <a:off x="990724" y="1825625"/>
            <a:ext cx="5176912" cy="46033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3552F9-AB38-45B8-A651-C405C76DEEB3}"/>
              </a:ext>
            </a:extLst>
          </p:cNvPr>
          <p:cNvSpPr/>
          <p:nvPr/>
        </p:nvSpPr>
        <p:spPr>
          <a:xfrm>
            <a:off x="2108857" y="2194228"/>
            <a:ext cx="1470323" cy="1422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C338B02-EEBE-4D7A-A1CC-187BC6667FA1}"/>
              </a:ext>
            </a:extLst>
          </p:cNvPr>
          <p:cNvSpPr/>
          <p:nvPr/>
        </p:nvSpPr>
        <p:spPr>
          <a:xfrm>
            <a:off x="4768949" y="3360418"/>
            <a:ext cx="1284849" cy="128175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E0B711A-8AA1-4ABD-A758-3A47AA584279}"/>
              </a:ext>
            </a:extLst>
          </p:cNvPr>
          <p:cNvSpPr/>
          <p:nvPr/>
        </p:nvSpPr>
        <p:spPr>
          <a:xfrm>
            <a:off x="2521973" y="4469992"/>
            <a:ext cx="1470323" cy="149540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02765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A5E87-EF40-4B04-AA5B-161A42DE0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Grain 1: Use target language maximum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FD64D-26CB-4DEF-AF37-D8CC0CEE6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4000" dirty="0"/>
              <a:t>Teaching Moves: </a:t>
            </a:r>
          </a:p>
          <a:p>
            <a:pPr lvl="0">
              <a:lnSpc>
                <a:spcPct val="150000"/>
              </a:lnSpc>
            </a:pPr>
            <a:r>
              <a:rPr lang="en-US" sz="4000" dirty="0"/>
              <a:t>1. T creates comprehensible language</a:t>
            </a:r>
          </a:p>
          <a:p>
            <a:pPr lvl="0">
              <a:lnSpc>
                <a:spcPct val="150000"/>
              </a:lnSpc>
            </a:pPr>
            <a:r>
              <a:rPr lang="en-US" sz="4000" dirty="0"/>
              <a:t>2. T creates contexts for comprehension</a:t>
            </a:r>
          </a:p>
          <a:p>
            <a:pPr>
              <a:lnSpc>
                <a:spcPct val="150000"/>
              </a:lnSpc>
            </a:pPr>
            <a:r>
              <a:rPr lang="en-US" sz="4000" dirty="0"/>
              <a:t>3. T creates comprehensible interactions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       between students</a:t>
            </a:r>
          </a:p>
        </p:txBody>
      </p:sp>
    </p:spTree>
    <p:extLst>
      <p:ext uri="{BB962C8B-B14F-4D97-AF65-F5344CB8AC3E}">
        <p14:creationId xmlns:p14="http://schemas.microsoft.com/office/powerpoint/2010/main" val="3161716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975D3-5567-4ADF-BF53-2B5CAC6DC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Grain 2: Offer structure and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ABAD7-4139-4869-9093-22B3894EC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1757" y="1914431"/>
            <a:ext cx="105156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Teaching Moves: 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1. T uses conversational strategies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 T provides feedback and follow-up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3. T offers students ‘license’ to make errors</a:t>
            </a:r>
          </a:p>
        </p:txBody>
      </p:sp>
    </p:spTree>
    <p:extLst>
      <p:ext uri="{BB962C8B-B14F-4D97-AF65-F5344CB8AC3E}">
        <p14:creationId xmlns:p14="http://schemas.microsoft.com/office/powerpoint/2010/main" val="4115968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119F-D795-4423-A4E6-8E3B1BB58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Grain 3: Create a need and purpose to use TL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D89ED-946C-4CB9-81A1-8A71AC93C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Teaching Moves: 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1. T creates a task that relates to real-life situations ( Task: Celebrate the Earth Day)  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2. T pairs up students for interactions 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3. Have students negotiate meaning to work on information</a:t>
            </a:r>
          </a:p>
        </p:txBody>
      </p:sp>
    </p:spTree>
    <p:extLst>
      <p:ext uri="{BB962C8B-B14F-4D97-AF65-F5344CB8AC3E}">
        <p14:creationId xmlns:p14="http://schemas.microsoft.com/office/powerpoint/2010/main" val="198561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724DB-D7C6-4D13-9750-115E5C1B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Core Practice #2</a:t>
            </a:r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Design Communicative Activities </a:t>
            </a:r>
            <a:br>
              <a:rPr lang="en-US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38629-DC52-40AF-81E9-E536111DD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8148" y="1825625"/>
            <a:ext cx="5181600" cy="4351338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50000"/>
              </a:lnSpc>
            </a:pPr>
            <a:r>
              <a:rPr lang="en-US" sz="3600" dirty="0"/>
              <a:t>1.Listen to one another 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2.Negotiate and interpret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3600" dirty="0"/>
              <a:t>       meaning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3. Avoid communication breakdown by clarifying meaning</a:t>
            </a:r>
          </a:p>
          <a:p>
            <a:pPr>
              <a:lnSpc>
                <a:spcPct val="150000"/>
              </a:lnSpc>
            </a:pPr>
            <a:endParaRPr lang="en-US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9D1AF3-66CF-4E03-87E7-FC1C08E12B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DD289A-C0F8-4BC7-B96F-761F8CDA0238}"/>
              </a:ext>
            </a:extLst>
          </p:cNvPr>
          <p:cNvSpPr/>
          <p:nvPr/>
        </p:nvSpPr>
        <p:spPr>
          <a:xfrm>
            <a:off x="2335235" y="2124221"/>
            <a:ext cx="1182859" cy="119575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0F91464-3C5F-4C22-B5A7-CCA43F0C2839}"/>
              </a:ext>
            </a:extLst>
          </p:cNvPr>
          <p:cNvSpPr/>
          <p:nvPr/>
        </p:nvSpPr>
        <p:spPr>
          <a:xfrm>
            <a:off x="4149969" y="3179298"/>
            <a:ext cx="1237957" cy="119575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A4D2D5B-5B74-4F50-940F-B67D09EC0F39}"/>
              </a:ext>
            </a:extLst>
          </p:cNvPr>
          <p:cNvSpPr/>
          <p:nvPr/>
        </p:nvSpPr>
        <p:spPr>
          <a:xfrm>
            <a:off x="1688707" y="3910818"/>
            <a:ext cx="1237957" cy="105507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07173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3343F-D10D-401F-8AAF-EF9E3939F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1: Listen to one another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22D32-11E2-4117-8B16-72E1172FB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Teaching Moves:</a:t>
            </a:r>
          </a:p>
          <a:p>
            <a:pPr>
              <a:lnSpc>
                <a:spcPct val="150000"/>
              </a:lnSpc>
            </a:pPr>
            <a:r>
              <a:rPr lang="en-US" sz="4000" dirty="0"/>
              <a:t>1. T designs a task with a purpose in mind ( sharing:</a:t>
            </a:r>
            <a:r>
              <a:rPr lang="zh-TW" altLang="en-US" sz="3000" dirty="0"/>
              <a:t>一件難忘的事</a:t>
            </a:r>
            <a:r>
              <a:rPr lang="en-US" altLang="zh-TW" sz="3000" dirty="0"/>
              <a:t>)</a:t>
            </a:r>
            <a:endParaRPr lang="en-US" sz="3000" dirty="0"/>
          </a:p>
          <a:p>
            <a:pPr lvl="0">
              <a:lnSpc>
                <a:spcPct val="150000"/>
              </a:lnSpc>
            </a:pPr>
            <a:r>
              <a:rPr lang="en-US" sz="4000" dirty="0"/>
              <a:t>2. Have students take turns exchange information </a:t>
            </a:r>
          </a:p>
          <a:p>
            <a:pPr lvl="0">
              <a:lnSpc>
                <a:spcPct val="150000"/>
              </a:lnSpc>
            </a:pPr>
            <a:r>
              <a:rPr lang="en-US" sz="4000" dirty="0"/>
              <a:t>3. Have students pay attention to meaning</a:t>
            </a:r>
          </a:p>
          <a:p>
            <a:pPr marL="0" lvl="0" indent="0">
              <a:lnSpc>
                <a:spcPct val="150000"/>
              </a:lnSpc>
              <a:buNone/>
            </a:pPr>
            <a:endParaRPr lang="en-US" sz="16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93704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62CBA-1480-4A79-B313-6E093B383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Grain2: Negotiate and interpret meaning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58343-95E9-40E3-AA88-5BE2A5328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dirty="0"/>
              <a:t>Teaching Moves: 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1. Have students activate background knowledge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2  Have students relate new information to one’s own 3. Have students use context clues to interpret meaning</a:t>
            </a:r>
          </a:p>
        </p:txBody>
      </p:sp>
    </p:spTree>
    <p:extLst>
      <p:ext uri="{BB962C8B-B14F-4D97-AF65-F5344CB8AC3E}">
        <p14:creationId xmlns:p14="http://schemas.microsoft.com/office/powerpoint/2010/main" val="4077627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D3C3-610D-46D0-AEAF-9075696D8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3: Avoid communication breakdown by clarifying meaning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76B3F-2C07-4466-A864-EB46E5C22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dirty="0"/>
              <a:t>Teaching Moves: 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1. Students use strategies to fill in information gap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 Teacher checks for understanding/provides support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3. Students manage to follow up on information exchange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572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4E80F-E1E7-401B-8A04-7BADFF306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Core Practice #3</a:t>
            </a:r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Plan with Backward Design Model</a:t>
            </a:r>
            <a:br>
              <a:rPr lang="en-US" sz="11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BD93D-C14D-494C-852A-D9138FFA11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1. Set the end goals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2. Determine acceptable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dirty="0"/>
              <a:t>       evidence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3. Plan learning activities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B7895F-1DF7-451B-BA76-A606E431C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AA6896C-5A26-4EBC-BBFD-31D14920E0F9}"/>
              </a:ext>
            </a:extLst>
          </p:cNvPr>
          <p:cNvSpPr/>
          <p:nvPr/>
        </p:nvSpPr>
        <p:spPr>
          <a:xfrm>
            <a:off x="2686928" y="2194560"/>
            <a:ext cx="1589649" cy="13645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A91741-1EA5-463F-B14C-1ADEA1ADE15F}"/>
              </a:ext>
            </a:extLst>
          </p:cNvPr>
          <p:cNvSpPr/>
          <p:nvPr/>
        </p:nvSpPr>
        <p:spPr>
          <a:xfrm>
            <a:off x="1280160" y="3928061"/>
            <a:ext cx="1491175" cy="145986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8C47CA-30EC-4E49-BD0A-7D764078645A}"/>
              </a:ext>
            </a:extLst>
          </p:cNvPr>
          <p:cNvSpPr/>
          <p:nvPr/>
        </p:nvSpPr>
        <p:spPr>
          <a:xfrm>
            <a:off x="3995225" y="3928060"/>
            <a:ext cx="1491175" cy="136456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08615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1AF0F-59F2-4DA3-895D-94F155A5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1: Set the end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C88F2-38EE-4D79-A76B-E45C4D40C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Teaching Moves: ( Theme: Technology in My Life)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3600" dirty="0"/>
              <a:t>T identifies functional goals and objectives 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3600" dirty="0"/>
              <a:t>T identifies main concept and enduring understanding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3600" dirty="0"/>
              <a:t>T provides key questions that lead to enduring understanding for students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826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C0BB2-7E51-40B2-AA38-979C919B1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2: Determine acceptable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FD9EC-C210-44EB-B70A-6EFA53C3B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Teaching Moves: </a:t>
            </a:r>
          </a:p>
          <a:p>
            <a:r>
              <a:rPr lang="en-US" sz="3600" dirty="0"/>
              <a:t>1. T designs formative assessments to monitor progress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2. T design a culminating activity as summative assessment.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3. T designs rubrics that contain assessment elements </a:t>
            </a:r>
          </a:p>
        </p:txBody>
      </p:sp>
    </p:spTree>
    <p:extLst>
      <p:ext uri="{BB962C8B-B14F-4D97-AF65-F5344CB8AC3E}">
        <p14:creationId xmlns:p14="http://schemas.microsoft.com/office/powerpoint/2010/main" val="4070128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DD145-4970-4199-B94B-42633A0B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3: Plan learning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BE090-4C52-4FBE-8BCE-71428C2ED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Teaching Moves: </a:t>
            </a:r>
          </a:p>
          <a:p>
            <a:pPr marL="742950" indent="-742950">
              <a:buAutoNum type="arabicPeriod"/>
            </a:pPr>
            <a:r>
              <a:rPr lang="en-US" sz="3600" dirty="0"/>
              <a:t>Phase 1: “I do”</a:t>
            </a:r>
          </a:p>
          <a:p>
            <a:pPr marL="742950" indent="-742950">
              <a:buAutoNum type="arabicPeriod"/>
            </a:pPr>
            <a:r>
              <a:rPr lang="en-US" sz="3600" dirty="0"/>
              <a:t>Phase 2: “We do”</a:t>
            </a:r>
          </a:p>
          <a:p>
            <a:pPr marL="742950" indent="-742950">
              <a:buAutoNum type="arabicPeriod"/>
            </a:pPr>
            <a:r>
              <a:rPr lang="en-US" sz="3600" dirty="0"/>
              <a:t>Phase 3: “You do together”</a:t>
            </a:r>
          </a:p>
          <a:p>
            <a:pPr marL="742950" indent="-742950">
              <a:buAutoNum type="arabicPeriod"/>
            </a:pPr>
            <a:r>
              <a:rPr lang="en-US" sz="3600" dirty="0"/>
              <a:t>Phase 4: “You do alone”</a:t>
            </a:r>
          </a:p>
          <a:p>
            <a:pPr marL="742950" indent="-742950">
              <a:buAutoNum type="arabicPeriod"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33784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8D117-4EBE-4465-911A-C32CE5720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Core Practice #4</a:t>
            </a:r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Teach Grammar as Concept and Use in Context</a:t>
            </a:r>
            <a:br>
              <a:rPr lang="en-US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1EF40D-AEF5-4D29-AA8F-ABFF28B46D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1. Focus on </a:t>
            </a:r>
            <a:r>
              <a:rPr lang="en-US" sz="3600" b="1" dirty="0"/>
              <a:t>meaning</a:t>
            </a:r>
            <a:r>
              <a:rPr lang="en-US" sz="3600" dirty="0"/>
              <a:t> </a:t>
            </a:r>
            <a:r>
              <a:rPr lang="en-US" sz="3600" u="sng" dirty="0"/>
              <a:t>before</a:t>
            </a:r>
            <a:r>
              <a:rPr lang="en-US" sz="3600" dirty="0"/>
              <a:t> form  </a:t>
            </a:r>
          </a:p>
          <a:p>
            <a:pPr marL="0" indent="0">
              <a:buNone/>
            </a:pPr>
            <a:r>
              <a:rPr lang="en-US" sz="3600" dirty="0"/>
              <a:t>       </a:t>
            </a:r>
          </a:p>
          <a:p>
            <a:r>
              <a:rPr lang="en-US" sz="3600" dirty="0"/>
              <a:t>2. Conceptual    </a:t>
            </a:r>
          </a:p>
          <a:p>
            <a:pPr marL="0" indent="0">
              <a:buNone/>
            </a:pPr>
            <a:r>
              <a:rPr lang="en-US" sz="3600" dirty="0"/>
              <a:t>   understanding of form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3 Motivation is key to </a:t>
            </a:r>
          </a:p>
          <a:p>
            <a:pPr marL="0" indent="0">
              <a:buNone/>
            </a:pPr>
            <a:r>
              <a:rPr lang="en-US" sz="3600" dirty="0"/>
              <a:t>      grammatical competence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C7CCC6-9B0E-4AFC-B03D-3EDBC10017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E6F1755-FC14-44DF-AB40-C3E304DA727A}"/>
              </a:ext>
            </a:extLst>
          </p:cNvPr>
          <p:cNvSpPr/>
          <p:nvPr/>
        </p:nvSpPr>
        <p:spPr>
          <a:xfrm>
            <a:off x="2855742" y="2082018"/>
            <a:ext cx="1491175" cy="116761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4668043-AA28-40E0-854D-E6A209CE84FC}"/>
              </a:ext>
            </a:extLst>
          </p:cNvPr>
          <p:cNvSpPr/>
          <p:nvPr/>
        </p:nvSpPr>
        <p:spPr>
          <a:xfrm>
            <a:off x="1786597" y="3429000"/>
            <a:ext cx="1491175" cy="129774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354F39-C070-48A5-9A93-3F16632464C4}"/>
              </a:ext>
            </a:extLst>
          </p:cNvPr>
          <p:cNvSpPr/>
          <p:nvPr/>
        </p:nvSpPr>
        <p:spPr>
          <a:xfrm>
            <a:off x="4023360" y="3974123"/>
            <a:ext cx="1364566" cy="129774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49401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FB891-C7E4-4103-854E-B7886289F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1: Focus on </a:t>
            </a:r>
            <a:r>
              <a:rPr lang="en-US" b="1" dirty="0"/>
              <a:t>meaning</a:t>
            </a:r>
            <a:r>
              <a:rPr lang="en-US" dirty="0"/>
              <a:t> BEFORE form   </a:t>
            </a:r>
            <a:br>
              <a:rPr lang="en-US" dirty="0"/>
            </a:br>
            <a:r>
              <a:rPr lang="en-US" dirty="0"/>
              <a:t>   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41A60-167F-4493-B48E-B87D94EE3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Teaching Moves: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1. T presents of a story with gestures and props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 T directs students’ attention to some aspects of the story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3. T asks students to recall/tell parts of the story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99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94998-1CAF-4B21-B3C2-C00D6DD38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2: Conceptual understanding of form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20AE3-888F-429B-AB62-E5D498594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/>
              <a:t>Teaching Moves: 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1. T highlights a form/particular structure for student to focus. 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  T and students engage in discussion of grammar points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3. T uses assisting questions to help students discover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3600" dirty="0"/>
              <a:t>         patterns. </a:t>
            </a:r>
          </a:p>
          <a:p>
            <a:pPr lvl="0"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400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B64A-117C-4215-A652-90FB1E546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Grain 3: Motivation is key to grammatical  </a:t>
            </a:r>
            <a:br>
              <a:rPr lang="en-US" dirty="0"/>
            </a:br>
            <a:r>
              <a:rPr lang="en-US" dirty="0"/>
              <a:t>                competence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AB2A5-2B01-40B1-9AEB-BC720F832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dirty="0"/>
              <a:t>Teaching Moves: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1. T finds ways for students to find meaning in the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dirty="0"/>
              <a:t>        form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2. Have students </a:t>
            </a:r>
            <a:r>
              <a:rPr lang="en-US" sz="3600" b="1" dirty="0"/>
              <a:t>use</a:t>
            </a:r>
            <a:r>
              <a:rPr lang="en-US" sz="3600" dirty="0"/>
              <a:t> the form in creative and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dirty="0"/>
              <a:t>       new ways to make meaning.</a:t>
            </a:r>
          </a:p>
        </p:txBody>
      </p:sp>
    </p:spTree>
    <p:extLst>
      <p:ext uri="{BB962C8B-B14F-4D97-AF65-F5344CB8AC3E}">
        <p14:creationId xmlns:p14="http://schemas.microsoft.com/office/powerpoint/2010/main" val="844958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B4E45-9ACC-42B4-BA0C-58B04C8A7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51" y="681037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Core Practice #5</a:t>
            </a:r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Use Authentic Cultural Resources</a:t>
            </a:r>
            <a:br>
              <a:rPr lang="en-US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5E727-1767-4BBC-AC6E-AB1DC60B0C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1. Literal and inferential</a:t>
            </a:r>
          </a:p>
          <a:p>
            <a:pPr marL="0" indent="0">
              <a:buNone/>
            </a:pPr>
            <a:r>
              <a:rPr lang="en-US" sz="3600" dirty="0"/>
              <a:t>        comprehension</a:t>
            </a:r>
          </a:p>
          <a:p>
            <a:r>
              <a:rPr lang="en-US" sz="3600" dirty="0"/>
              <a:t>2. Interacting with texts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3. Use authentic texts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D5E821-9572-4667-9917-05D4A3C3B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80491"/>
            <a:ext cx="5181600" cy="43513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1E3F8F1-42D4-411F-B636-71EC13D714BF}"/>
              </a:ext>
            </a:extLst>
          </p:cNvPr>
          <p:cNvSpPr/>
          <p:nvPr/>
        </p:nvSpPr>
        <p:spPr>
          <a:xfrm>
            <a:off x="3429000" y="2536680"/>
            <a:ext cx="1308294" cy="113948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DC7DB5-D9A0-4ACD-8932-C21FF41B0243}"/>
              </a:ext>
            </a:extLst>
          </p:cNvPr>
          <p:cNvSpPr/>
          <p:nvPr/>
        </p:nvSpPr>
        <p:spPr>
          <a:xfrm>
            <a:off x="1406769" y="3094891"/>
            <a:ext cx="1575582" cy="132556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A8D706D-9F4E-42DC-9C9A-8A3517C5DED0}"/>
              </a:ext>
            </a:extLst>
          </p:cNvPr>
          <p:cNvSpPr/>
          <p:nvPr/>
        </p:nvSpPr>
        <p:spPr>
          <a:xfrm>
            <a:off x="3882683" y="3763109"/>
            <a:ext cx="1308295" cy="132556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14547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7F6A0-5A90-4CB9-AC09-CF5A14D48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Grain 1: Literal and inferential comprehension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28D6F-B6D4-4C24-BF92-F825E2AEB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Teaching Moves: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1. T directs students to skim the text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  T asks students to analyze the text 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3. Students in groups discuss the text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4. T ask students to explain the text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7654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EA2DB-51D1-4F56-ADC7-F273CEFDA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2: Interacting with 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AFF7E-8C00-4AF1-ABEF-1408B420F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Teaching Moves: 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1. T activates students background knowledge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 Have students predict main idea/supporting details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3. T develops guiding questions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4. Have students react/respond to text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7678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63D6F-E3A0-4CA0-969C-1261AAFD2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3: Use authentic 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D9398-8529-432D-980E-C3FBC3240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Teaching Moves: 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1. T selects context-appropriate text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 T selects age-appropriate text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3. T selects linguistic level-appropriate text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96237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10AA2-F078-49A7-BEEE-B77C26E87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Core Practice #6</a:t>
            </a:r>
            <a:b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Provide Appropriate Feedback</a:t>
            </a:r>
            <a:br>
              <a:rPr lang="en-US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0134FE-4B2B-4605-9FB3-FE69B1BECF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1. Use oral corrective feedback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2. Use peer-to-peer feedback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3. Use corrective feedback for writing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023AF7-1DC1-46B2-A06C-E3183AAF11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BDF8C03-2485-445E-9B67-C104F551F2F3}"/>
              </a:ext>
            </a:extLst>
          </p:cNvPr>
          <p:cNvSpPr/>
          <p:nvPr/>
        </p:nvSpPr>
        <p:spPr>
          <a:xfrm>
            <a:off x="3165231" y="2363371"/>
            <a:ext cx="1505243" cy="133643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1C0CBB7-50A7-4A14-BE67-7806FEB0AF37}"/>
              </a:ext>
            </a:extLst>
          </p:cNvPr>
          <p:cNvSpPr/>
          <p:nvPr/>
        </p:nvSpPr>
        <p:spPr>
          <a:xfrm>
            <a:off x="1209822" y="3428999"/>
            <a:ext cx="1505243" cy="133643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1453DFA-9DD1-495F-B4AC-ED2B5CEE9071}"/>
              </a:ext>
            </a:extLst>
          </p:cNvPr>
          <p:cNvSpPr/>
          <p:nvPr/>
        </p:nvSpPr>
        <p:spPr>
          <a:xfrm>
            <a:off x="3812345" y="4135903"/>
            <a:ext cx="1772529" cy="133643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15414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EA5CF-2296-4C07-9F0E-74529E43A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1: Use oral corrective feedback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5783E-341C-4D92-B878-1AC4FFA5A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Teaching Moves: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1. T uses prompts to elicit output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 T uses reformulations to provide input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3. T uses a variety of corrective methods for feedback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240757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414E5-4863-4782-92D9-59014FB02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2: Use peer-to-peer feedback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60B84-5C38-4915-BA5D-3384AAA7A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Teaching Moves:</a:t>
            </a:r>
          </a:p>
          <a:p>
            <a:pPr marL="742950" lvl="0" indent="-742950">
              <a:lnSpc>
                <a:spcPct val="150000"/>
              </a:lnSpc>
              <a:buAutoNum type="arabicPeriod"/>
            </a:pPr>
            <a:r>
              <a:rPr lang="en-US" sz="3600" dirty="0"/>
              <a:t>Have student A ask B, if B doesn’t respond, A gives an example and asks again</a:t>
            </a:r>
          </a:p>
          <a:p>
            <a:pPr marL="742950" indent="-742950">
              <a:lnSpc>
                <a:spcPct val="150000"/>
              </a:lnSpc>
              <a:buAutoNum type="arabicPeriod" startAt="2"/>
            </a:pPr>
            <a:r>
              <a:rPr lang="en-US" sz="3600" dirty="0"/>
              <a:t>Have student A provide a few possible </a:t>
            </a:r>
            <a:r>
              <a:rPr lang="en-US" sz="3600"/>
              <a:t>answers to</a:t>
            </a:r>
            <a:endParaRPr lang="en-US" sz="3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3600" dirty="0"/>
              <a:t>       prompt B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52171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93FD2-3D9B-4259-9211-9C3C52207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3: Use corrective feedback for writing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23B74-25AA-45BD-A5A7-69ABA2195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Teaching Moves: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1.T introduces corrective cues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2.T corrects student writing with corrective cues</a:t>
            </a:r>
          </a:p>
          <a:p>
            <a:pPr lvl="0">
              <a:lnSpc>
                <a:spcPct val="150000"/>
              </a:lnSpc>
            </a:pPr>
            <a:r>
              <a:rPr lang="en-US" sz="3600" dirty="0"/>
              <a:t>3. Have students correct errors themselves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901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838200" y="322263"/>
            <a:ext cx="10515600" cy="1325562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 Black" panose="020B0A04020102020204" pitchFamily="34" charset="0"/>
              </a:rPr>
              <a:t>Characteristics of Core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DE045-0E12-41CD-9587-B9EC977FA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dirty="0">
                <a:solidFill>
                  <a:srgbClr val="0070C0"/>
                </a:solidFill>
              </a:rPr>
              <a:t>Powerful in advancing student learning</a:t>
            </a:r>
            <a:r>
              <a:rPr lang="en-US" sz="4000" dirty="0"/>
              <a:t> </a:t>
            </a: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dirty="0">
                <a:solidFill>
                  <a:srgbClr val="0070C0"/>
                </a:solidFill>
              </a:rPr>
              <a:t>Not transparent or learnable through modeling alone</a:t>
            </a: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dirty="0">
                <a:solidFill>
                  <a:srgbClr val="0070C0"/>
                </a:solidFill>
              </a:rPr>
              <a:t>Complex instructional practices</a:t>
            </a: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dirty="0">
                <a:solidFill>
                  <a:srgbClr val="0070C0"/>
                </a:solidFill>
              </a:rPr>
              <a:t>Must be detailed, deconstructed, and explicitly taught to teachers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137473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38200" y="322263"/>
            <a:ext cx="10515600" cy="1325562"/>
          </a:xfrm>
        </p:spPr>
        <p:txBody>
          <a:bodyPr/>
          <a:lstStyle/>
          <a:p>
            <a:r>
              <a:rPr lang="en-US" altLang="en-US" dirty="0">
                <a:latin typeface="Arial Black" panose="020B0A04020102020204" pitchFamily="34" charset="0"/>
              </a:rPr>
              <a:t>Characteristics of Core Practices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>
                <a:solidFill>
                  <a:srgbClr val="0070C0"/>
                </a:solidFill>
              </a:rPr>
              <a:t>Unlikely to be learned well only through observation</a:t>
            </a:r>
            <a:endParaRPr lang="en-US" altLang="en-US" sz="4000" dirty="0"/>
          </a:p>
          <a:p>
            <a:pPr eaLnBrk="1" hangingPunct="1"/>
            <a:r>
              <a:rPr lang="en-US" altLang="en-US" sz="4000" dirty="0">
                <a:solidFill>
                  <a:srgbClr val="0070C0"/>
                </a:solidFill>
              </a:rPr>
              <a:t>Can be assessed</a:t>
            </a:r>
          </a:p>
          <a:p>
            <a:pPr eaLnBrk="1" hangingPunct="1"/>
            <a:r>
              <a:rPr lang="en-US" altLang="en-US" sz="4000" dirty="0">
                <a:solidFill>
                  <a:srgbClr val="0070C0"/>
                </a:solidFill>
              </a:rPr>
              <a:t>Need to be rehearsed and coached in the specific context</a:t>
            </a:r>
          </a:p>
          <a:p>
            <a:pPr eaLnBrk="1" hangingPunct="1"/>
            <a:r>
              <a:rPr lang="en-US" altLang="en-US" sz="4000" dirty="0">
                <a:solidFill>
                  <a:srgbClr val="0070C0"/>
                </a:solidFill>
              </a:rPr>
              <a:t>Can be justified as being meaningful and useful for becoming skilled practitioners </a:t>
            </a:r>
            <a:endParaRPr lang="en-US" altLang="en-US" sz="4000" dirty="0"/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8156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5540</TotalTime>
  <Words>1168</Words>
  <Application>Microsoft Office PowerPoint</Application>
  <PresentationFormat>Widescreen</PresentationFormat>
  <Paragraphs>207</Paragraphs>
  <Slides>31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等线</vt:lpstr>
      <vt:lpstr>等线</vt:lpstr>
      <vt:lpstr>新細明體</vt:lpstr>
      <vt:lpstr>Arial</vt:lpstr>
      <vt:lpstr>Arial Black</vt:lpstr>
      <vt:lpstr>Calibri</vt:lpstr>
      <vt:lpstr>Calibri Light</vt:lpstr>
      <vt:lpstr>Office Theme</vt:lpstr>
      <vt:lpstr>2_Custom Design</vt:lpstr>
      <vt:lpstr>3_Custom Design</vt:lpstr>
      <vt:lpstr>Custom Design</vt:lpstr>
      <vt:lpstr>4_Custom Design</vt:lpstr>
      <vt:lpstr>1_Custom Design</vt:lpstr>
      <vt:lpstr>  ACTFL's Core Practices for Effective Chinese Learning  </vt:lpstr>
      <vt:lpstr>By the end of the Session</vt:lpstr>
      <vt:lpstr> ACTFL’s 6 Core Practices</vt:lpstr>
      <vt:lpstr>Slice of a Core Practice 1</vt:lpstr>
      <vt:lpstr>“Set of Teaching Moves” examples:  </vt:lpstr>
      <vt:lpstr>Core Practice #1  Use Target Language for Learning</vt:lpstr>
      <vt:lpstr>Grain 1: Use target language maximum possible</vt:lpstr>
      <vt:lpstr>Grain 2: Offer structure and support</vt:lpstr>
      <vt:lpstr>Grain 3: Create a need and purpose to use TL</vt:lpstr>
      <vt:lpstr> Core Practice #2 Design Communicative Activities  </vt:lpstr>
      <vt:lpstr>Grain 1: Listen to one another</vt:lpstr>
      <vt:lpstr>Grain2: Negotiate and interpret meaning</vt:lpstr>
      <vt:lpstr>Grain 3: Avoid communication breakdown by clarifying meaning</vt:lpstr>
      <vt:lpstr> Core Practice #3 Plan with Backward Design Model </vt:lpstr>
      <vt:lpstr>Grain 1: Set the end goals</vt:lpstr>
      <vt:lpstr>Grain 2: Determine acceptable evidence</vt:lpstr>
      <vt:lpstr>Grain 3: Plan learning activities</vt:lpstr>
      <vt:lpstr> Core Practice #4 Teach Grammar as Concept and Use in Context </vt:lpstr>
      <vt:lpstr>Grain 1: Focus on meaning BEFORE form                   </vt:lpstr>
      <vt:lpstr>Grain 2: Conceptual understanding of form </vt:lpstr>
      <vt:lpstr> Grain 3: Motivation is key to grammatical                   competence </vt:lpstr>
      <vt:lpstr> Core Practice #5 Use Authentic Cultural Resources </vt:lpstr>
      <vt:lpstr> Grain 1: Literal and inferential comprehension  </vt:lpstr>
      <vt:lpstr>Grain 2: Interacting with Texts</vt:lpstr>
      <vt:lpstr>Grain 3: Use authentic texts</vt:lpstr>
      <vt:lpstr> Core Practice #6 Provide Appropriate Feedback </vt:lpstr>
      <vt:lpstr>Grain 1: Use oral corrective feedback </vt:lpstr>
      <vt:lpstr>Grain 2: Use peer-to-peer feedback </vt:lpstr>
      <vt:lpstr>Grain 3: Use corrective feedback for writing </vt:lpstr>
      <vt:lpstr>Characteristics of Core Practices</vt:lpstr>
      <vt:lpstr>Characteristics of Core Practices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High Impact Instructional Activities in Chinese Classroom through the ACTFL Core Practices</dc:title>
  <dc:creator>Yulan Lin</dc:creator>
  <cp:lastModifiedBy>Yulan Lin</cp:lastModifiedBy>
  <cp:revision>181</cp:revision>
  <dcterms:created xsi:type="dcterms:W3CDTF">2018-02-03T15:11:18Z</dcterms:created>
  <dcterms:modified xsi:type="dcterms:W3CDTF">2018-06-05T16:11:14Z</dcterms:modified>
</cp:coreProperties>
</file>