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5143500" cx="9144000"/>
  <p:notesSz cx="6858000" cy="9144000"/>
  <p:embeddedFontLst>
    <p:embeddedFont>
      <p:font typeface="Arial Narrow"/>
      <p:regular r:id="rId13"/>
      <p:bold r:id="rId14"/>
      <p:italic r:id="rId15"/>
      <p:boldItalic r:id="rId16"/>
    </p:embeddedFont>
    <p:embeddedFont>
      <p:font typeface="Source Code Pro"/>
      <p:regular r:id="rId17"/>
      <p:bold r:id="rId18"/>
    </p:embeddedFont>
    <p:embeddedFont>
      <p:font typeface="Corbel"/>
      <p:regular r:id="rId19"/>
      <p:bold r:id="rId20"/>
      <p:italic r:id="rId21"/>
      <p:boldItalic r:id="rId22"/>
    </p:embeddedFont>
    <p:embeddedFont>
      <p:font typeface="Oswald"/>
      <p:regular r:id="rId23"/>
      <p:bold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orbel-bold.fntdata"/><Relationship Id="rId11" Type="http://schemas.openxmlformats.org/officeDocument/2006/relationships/slide" Target="slides/slide7.xml"/><Relationship Id="rId22" Type="http://schemas.openxmlformats.org/officeDocument/2006/relationships/font" Target="fonts/Corbel-boldItalic.fntdata"/><Relationship Id="rId10" Type="http://schemas.openxmlformats.org/officeDocument/2006/relationships/slide" Target="slides/slide6.xml"/><Relationship Id="rId21" Type="http://schemas.openxmlformats.org/officeDocument/2006/relationships/font" Target="fonts/Corbel-italic.fntdata"/><Relationship Id="rId13" Type="http://schemas.openxmlformats.org/officeDocument/2006/relationships/font" Target="fonts/ArialNarrow-regular.fntdata"/><Relationship Id="rId24" Type="http://schemas.openxmlformats.org/officeDocument/2006/relationships/font" Target="fonts/Oswald-bold.fntdata"/><Relationship Id="rId12" Type="http://schemas.openxmlformats.org/officeDocument/2006/relationships/slide" Target="slides/slide8.xml"/><Relationship Id="rId23" Type="http://schemas.openxmlformats.org/officeDocument/2006/relationships/font" Target="fonts/Oswald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ArialNarrow-italic.fntdata"/><Relationship Id="rId14" Type="http://schemas.openxmlformats.org/officeDocument/2006/relationships/font" Target="fonts/ArialNarrow-bold.fntdata"/><Relationship Id="rId17" Type="http://schemas.openxmlformats.org/officeDocument/2006/relationships/font" Target="fonts/SourceCodePro-regular.fntdata"/><Relationship Id="rId16" Type="http://schemas.openxmlformats.org/officeDocument/2006/relationships/font" Target="fonts/ArialNarrow-boldItalic.fntdata"/><Relationship Id="rId5" Type="http://schemas.openxmlformats.org/officeDocument/2006/relationships/slide" Target="slides/slide1.xml"/><Relationship Id="rId19" Type="http://schemas.openxmlformats.org/officeDocument/2006/relationships/font" Target="fonts/Corbel-regular.fntdata"/><Relationship Id="rId6" Type="http://schemas.openxmlformats.org/officeDocument/2006/relationships/slide" Target="slides/slide2.xml"/><Relationship Id="rId18" Type="http://schemas.openxmlformats.org/officeDocument/2006/relationships/font" Target="fonts/SourceCodePro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Shape 66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Shape 7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Shape 98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Shape 105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Shape 114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Shape 1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Shape 17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hape 20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Shape 2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hape 2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Shape 2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Shape 28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Shape 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Shape 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Shape 34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Shape 35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Shape 36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Shape 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Shape 43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Shape 44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Shape 45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Shape 4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Shape 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Shape 52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Shape 5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Shape 5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Shape 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/>
          <p:nvPr>
            <p:ph type="title"/>
          </p:nvPr>
        </p:nvSpPr>
        <p:spPr>
          <a:xfrm>
            <a:off x="189689" y="842878"/>
            <a:ext cx="2210700" cy="34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orbel"/>
              <a:buNone/>
              <a:defRPr b="0" i="0" sz="27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9pPr>
          </a:lstStyle>
          <a:p/>
        </p:txBody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x="2901951" y="648081"/>
            <a:ext cx="5486400" cy="38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323850" lvl="0" marL="4572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⚫"/>
              <a:defRPr b="0" i="0" sz="15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⚫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30480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⚫"/>
              <a:defRPr b="0" i="0" sz="12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29845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⚫"/>
              <a:defRPr b="0" i="0" sz="11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29845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⚫"/>
              <a:defRPr b="0" i="0" sz="11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29845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⚫"/>
              <a:defRPr b="0" i="0" sz="11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29845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⚫"/>
              <a:defRPr b="0" i="0" sz="11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29845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⚫"/>
              <a:defRPr b="0" i="0" sz="11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29845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ts val="1100"/>
              <a:buFont typeface="Noto Sans Symbols"/>
              <a:buChar char="⚫"/>
              <a:defRPr b="0" i="0" sz="11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61" name="Shape 61"/>
          <p:cNvSpPr txBox="1"/>
          <p:nvPr>
            <p:ph idx="10" type="dt"/>
          </p:nvPr>
        </p:nvSpPr>
        <p:spPr>
          <a:xfrm>
            <a:off x="196849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rgbClr val="7F7F7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62" name="Shape 62"/>
          <p:cNvSpPr txBox="1"/>
          <p:nvPr>
            <p:ph idx="11" type="ftr"/>
          </p:nvPr>
        </p:nvSpPr>
        <p:spPr>
          <a:xfrm>
            <a:off x="2901951" y="4767263"/>
            <a:ext cx="4433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rgbClr val="7F7F7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63" name="Shape 63"/>
          <p:cNvSpPr txBox="1"/>
          <p:nvPr>
            <p:ph idx="12" type="sldNum"/>
          </p:nvPr>
        </p:nvSpPr>
        <p:spPr>
          <a:xfrm>
            <a:off x="7975601" y="4767263"/>
            <a:ext cx="1148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itunes.apple.com/us/app/simplemind-mind-mapping/id305727658?mt=8" TargetMode="External"/><Relationship Id="rId4" Type="http://schemas.openxmlformats.org/officeDocument/2006/relationships/image" Target="../media/image8.png"/><Relationship Id="rId5" Type="http://schemas.openxmlformats.org/officeDocument/2006/relationships/image" Target="../media/image7.jpg"/><Relationship Id="rId6" Type="http://schemas.openxmlformats.org/officeDocument/2006/relationships/image" Target="../media/image5.jpg"/><Relationship Id="rId7" Type="http://schemas.openxmlformats.org/officeDocument/2006/relationships/image" Target="../media/image2.jpg"/><Relationship Id="rId8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abcya.com/word_clouds.htm" TargetMode="External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hyperlink" Target="http://www.abcya.com/word_clouds.htm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voicethread.com/myvoice/thread/10536438/61156926/59273204" TargetMode="External"/><Relationship Id="rId4" Type="http://schemas.openxmlformats.org/officeDocument/2006/relationships/hyperlink" Target="https://voicethread.com/myvoice/thread/10734980/62548071/60468929" TargetMode="External"/><Relationship Id="rId5" Type="http://schemas.openxmlformats.org/officeDocument/2006/relationships/hyperlink" Target="https://voicethread.com/myvoice/thread/10457014/60744888/59135866" TargetMode="External"/><Relationship Id="rId6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hyperlink" Target="https://www.slow-chinese.com/podcast/194-gong-xiang-jing-ji-shi-dai/" TargetMode="Externa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padlet.com/FrancesFu/Chinese4_InClassActivity" TargetMode="External"/><Relationship Id="rId4" Type="http://schemas.openxmlformats.org/officeDocument/2006/relationships/hyperlink" Target="http://horacemann.kanopy.com/video/inside-china-1-rise-superpower" TargetMode="External"/><Relationship Id="rId9" Type="http://schemas.openxmlformats.org/officeDocument/2006/relationships/image" Target="../media/image12.png"/><Relationship Id="rId5" Type="http://schemas.openxmlformats.org/officeDocument/2006/relationships/hyperlink" Target="http://www.slow-chinese.com/" TargetMode="External"/><Relationship Id="rId6" Type="http://schemas.openxmlformats.org/officeDocument/2006/relationships/hyperlink" Target="http://www.slow-chinese.com" TargetMode="External"/><Relationship Id="rId7" Type="http://schemas.openxmlformats.org/officeDocument/2006/relationships/hyperlink" Target="http://www.easyshu.com" TargetMode="External"/><Relationship Id="rId8" Type="http://schemas.openxmlformats.org/officeDocument/2006/relationships/hyperlink" Target="http://horacemann.kanopy.com/video/inside-china-1-rise-superpower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itunes.apple.com/au/app/qr-reader-for-iphone/id368494609?mt=8" TargetMode="External"/><Relationship Id="rId4" Type="http://schemas.openxmlformats.org/officeDocument/2006/relationships/hyperlink" Target="http://www.vocaroo.com" TargetMode="External"/><Relationship Id="rId5" Type="http://schemas.openxmlformats.org/officeDocument/2006/relationships/hyperlink" Target="http://pupupula.net/spring/" TargetMode="External"/><Relationship Id="rId6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B4A7D6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/>
          <p:nvPr>
            <p:ph type="ctrTitle"/>
          </p:nvPr>
        </p:nvSpPr>
        <p:spPr>
          <a:xfrm>
            <a:off x="485325" y="332400"/>
            <a:ext cx="6977100" cy="24792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latin typeface="Arial Narrow"/>
                <a:ea typeface="Arial Narrow"/>
                <a:cs typeface="Arial Narrow"/>
                <a:sym typeface="Arial Narrow"/>
              </a:rPr>
              <a:t>       Technology integrated Chinese language learning: 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latin typeface="Arial Narrow"/>
                <a:ea typeface="Arial Narrow"/>
                <a:cs typeface="Arial Narrow"/>
                <a:sym typeface="Arial Narrow"/>
              </a:rPr>
              <a:t>A high school learners approach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latin typeface="Arial Narrow"/>
                <a:ea typeface="Arial Narrow"/>
                <a:cs typeface="Arial Narrow"/>
                <a:sym typeface="Arial Narrow"/>
              </a:rPr>
              <a:t>科技整合式中文教學: </a:t>
            </a:r>
            <a:endParaRPr sz="30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latin typeface="Arial Narrow"/>
                <a:ea typeface="Arial Narrow"/>
                <a:cs typeface="Arial Narrow"/>
                <a:sym typeface="Arial Narrow"/>
              </a:rPr>
              <a:t>              </a:t>
            </a:r>
            <a:r>
              <a:rPr lang="en-GB" sz="2400">
                <a:latin typeface="Arial Narrow"/>
                <a:ea typeface="Arial Narrow"/>
                <a:cs typeface="Arial Narrow"/>
                <a:sym typeface="Arial Narrow"/>
              </a:rPr>
              <a:t>以高中語言學習者為例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9" name="Shape 69"/>
          <p:cNvSpPr txBox="1"/>
          <p:nvPr>
            <p:ph idx="1" type="subTitle"/>
          </p:nvPr>
        </p:nvSpPr>
        <p:spPr>
          <a:xfrm>
            <a:off x="1011625" y="3258200"/>
            <a:ext cx="7501500" cy="1400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GB" sz="2400">
                <a:solidFill>
                  <a:srgbClr val="000000"/>
                </a:solidFill>
              </a:rPr>
              <a:t>Horace Mann School NY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GB" sz="2400">
                <a:solidFill>
                  <a:srgbClr val="000000"/>
                </a:solidFill>
              </a:rPr>
              <a:t>                                </a:t>
            </a:r>
            <a:r>
              <a:rPr b="0" i="0" lang="en-GB" sz="2400" u="none" cap="none" strike="noStrike">
                <a:solidFill>
                  <a:srgbClr val="000000"/>
                </a:solidFill>
              </a:rPr>
              <a:t>傅韻芬老師 Frances Fu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GB" sz="2400">
                <a:solidFill>
                  <a:srgbClr val="000000"/>
                </a:solidFill>
              </a:rPr>
              <a:t>05</a:t>
            </a:r>
            <a:r>
              <a:rPr b="0" i="0" lang="en-GB" sz="2400" u="none" cap="none" strike="noStrike">
                <a:solidFill>
                  <a:srgbClr val="000000"/>
                </a:solidFill>
              </a:rPr>
              <a:t>-</a:t>
            </a:r>
            <a:r>
              <a:rPr lang="en-GB" sz="2400">
                <a:solidFill>
                  <a:srgbClr val="000000"/>
                </a:solidFill>
              </a:rPr>
              <a:t>26</a:t>
            </a:r>
            <a:r>
              <a:rPr b="0" i="0" lang="en-GB" sz="2400" u="none" cap="none" strike="noStrike">
                <a:solidFill>
                  <a:srgbClr val="000000"/>
                </a:solidFill>
              </a:rPr>
              <a:t>-201</a:t>
            </a:r>
            <a:r>
              <a:rPr lang="en-GB" sz="2400">
                <a:solidFill>
                  <a:srgbClr val="000000"/>
                </a:solidFill>
              </a:rPr>
              <a:t>8</a:t>
            </a:r>
            <a:endParaRPr b="0" i="0" sz="2400" u="none" cap="none" strike="noStrike">
              <a:solidFill>
                <a:srgbClr val="000000"/>
              </a:solidFill>
            </a:endParaRPr>
          </a:p>
        </p:txBody>
      </p:sp>
      <p:pic>
        <p:nvPicPr>
          <p:cNvPr id="70" name="Shape 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3125" y="1056450"/>
            <a:ext cx="1628775" cy="167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9D2E9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/>
          <p:nvPr>
            <p:ph type="title"/>
          </p:nvPr>
        </p:nvSpPr>
        <p:spPr>
          <a:xfrm>
            <a:off x="189689" y="842878"/>
            <a:ext cx="2210700" cy="34509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orbel"/>
              <a:buNone/>
            </a:pPr>
            <a:r>
              <a:rPr b="0" i="0" lang="en-GB" sz="60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5E</a:t>
            </a:r>
            <a:endParaRPr b="0" i="0" sz="6000" u="none" cap="none" strike="noStrik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x="2741226" y="642950"/>
            <a:ext cx="2379300" cy="38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-76200" lvl="0" marL="1397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Noto Sans Symbols"/>
              <a:buChar char="⚫"/>
            </a:pPr>
            <a:r>
              <a:rPr lang="en-GB" sz="3000">
                <a:latin typeface="Arial Narrow"/>
                <a:ea typeface="Arial Narrow"/>
                <a:cs typeface="Arial Narrow"/>
                <a:sym typeface="Arial Narrow"/>
              </a:rPr>
              <a:t>教學</a:t>
            </a:r>
            <a:r>
              <a:rPr b="0" i="0" lang="en-GB" sz="3000" u="none" cap="none" strike="noStrike">
                <a:solidFill>
                  <a:srgbClr val="595959"/>
                </a:solidFill>
                <a:latin typeface="Arial Narrow"/>
                <a:ea typeface="Arial Narrow"/>
                <a:cs typeface="Arial Narrow"/>
                <a:sym typeface="Arial Narrow"/>
              </a:rPr>
              <a:t>的5E</a:t>
            </a:r>
            <a:endParaRPr sz="3000"/>
          </a:p>
          <a:p>
            <a:pPr indent="-38100" lvl="0" marL="139700" marR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⚫"/>
            </a:pPr>
            <a:r>
              <a:rPr b="0" i="0" lang="en-GB" sz="2400" u="none" cap="none" strike="noStrike">
                <a:solidFill>
                  <a:srgbClr val="595959"/>
                </a:solidFill>
                <a:latin typeface="Arial Narrow"/>
                <a:ea typeface="Arial Narrow"/>
                <a:cs typeface="Arial Narrow"/>
                <a:sym typeface="Arial Narrow"/>
              </a:rPr>
              <a:t>Engage </a:t>
            </a:r>
            <a:r>
              <a:rPr lang="en-GB" sz="2400">
                <a:latin typeface="Arial Narrow"/>
                <a:ea typeface="Arial Narrow"/>
                <a:cs typeface="Arial Narrow"/>
                <a:sym typeface="Arial Narrow"/>
              </a:rPr>
              <a:t>參與</a:t>
            </a:r>
            <a:endParaRPr b="0" i="0" sz="2400" u="none" cap="none" strike="noStrike">
              <a:solidFill>
                <a:srgbClr val="595959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" lvl="0" marL="139700" marR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⚫"/>
            </a:pPr>
            <a:r>
              <a:rPr b="0" i="0" lang="en-GB" sz="2400" u="none" cap="none" strike="noStrike">
                <a:solidFill>
                  <a:srgbClr val="595959"/>
                </a:solidFill>
                <a:latin typeface="Arial Narrow"/>
                <a:ea typeface="Arial Narrow"/>
                <a:cs typeface="Arial Narrow"/>
                <a:sym typeface="Arial Narrow"/>
              </a:rPr>
              <a:t>Explore </a:t>
            </a:r>
            <a:r>
              <a:rPr lang="en-GB" sz="2400">
                <a:latin typeface="Arial Narrow"/>
                <a:ea typeface="Arial Narrow"/>
                <a:cs typeface="Arial Narrow"/>
                <a:sym typeface="Arial Narrow"/>
              </a:rPr>
              <a:t>探索</a:t>
            </a:r>
            <a:endParaRPr b="0" i="0" sz="2400" u="none" cap="none" strike="noStrike">
              <a:solidFill>
                <a:srgbClr val="595959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" lvl="0" marL="139700" marR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⚫"/>
            </a:pPr>
            <a:r>
              <a:rPr b="0" i="0" lang="en-GB" sz="2400" u="none" cap="none" strike="noStrike">
                <a:solidFill>
                  <a:srgbClr val="595959"/>
                </a:solidFill>
                <a:latin typeface="Arial Narrow"/>
                <a:ea typeface="Arial Narrow"/>
                <a:cs typeface="Arial Narrow"/>
                <a:sym typeface="Arial Narrow"/>
              </a:rPr>
              <a:t>Explain </a:t>
            </a:r>
            <a:r>
              <a:rPr lang="en-GB" sz="2400">
                <a:latin typeface="Arial Narrow"/>
                <a:ea typeface="Arial Narrow"/>
                <a:cs typeface="Arial Narrow"/>
                <a:sym typeface="Arial Narrow"/>
              </a:rPr>
              <a:t>解釋</a:t>
            </a:r>
            <a:endParaRPr b="0" i="0" sz="2400" u="none" cap="none" strike="noStrike">
              <a:solidFill>
                <a:srgbClr val="595959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" lvl="0" marL="139700" marR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⚫"/>
            </a:pPr>
            <a:r>
              <a:rPr b="0" i="0" lang="en-GB" sz="2400" u="none" cap="none" strike="noStrike">
                <a:solidFill>
                  <a:srgbClr val="595959"/>
                </a:solidFill>
                <a:latin typeface="Arial Narrow"/>
                <a:ea typeface="Arial Narrow"/>
                <a:cs typeface="Arial Narrow"/>
                <a:sym typeface="Arial Narrow"/>
              </a:rPr>
              <a:t>Elaborate </a:t>
            </a:r>
            <a:r>
              <a:rPr lang="en-GB" sz="2400">
                <a:latin typeface="Arial Narrow"/>
                <a:ea typeface="Arial Narrow"/>
                <a:cs typeface="Arial Narrow"/>
                <a:sym typeface="Arial Narrow"/>
              </a:rPr>
              <a:t>闡釋</a:t>
            </a:r>
            <a:endParaRPr b="0" i="0" sz="2400" u="none" cap="none" strike="noStrike">
              <a:solidFill>
                <a:srgbClr val="595959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" lvl="0" marL="139700" marR="0" rtl="0" algn="l">
              <a:lnSpc>
                <a:spcPct val="80000"/>
              </a:lnSpc>
              <a:spcBef>
                <a:spcPts val="900"/>
              </a:spcBef>
              <a:spcAft>
                <a:spcPts val="1600"/>
              </a:spcAft>
              <a:buClr>
                <a:schemeClr val="accent1"/>
              </a:buClr>
              <a:buSzPts val="2400"/>
              <a:buFont typeface="Noto Sans Symbols"/>
              <a:buChar char="⚫"/>
            </a:pPr>
            <a:r>
              <a:rPr b="0" i="0" lang="en-GB" sz="2400" u="none" cap="none" strike="noStrike">
                <a:solidFill>
                  <a:srgbClr val="595959"/>
                </a:solidFill>
                <a:latin typeface="Arial Narrow"/>
                <a:ea typeface="Arial Narrow"/>
                <a:cs typeface="Arial Narrow"/>
                <a:sym typeface="Arial Narrow"/>
              </a:rPr>
              <a:t>Evaluate評估</a:t>
            </a:r>
            <a:endParaRPr b="0" i="0" sz="2400" u="none" cap="none" strike="noStrike">
              <a:solidFill>
                <a:srgbClr val="595959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77" name="Shape 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5749" y="301275"/>
            <a:ext cx="3168300" cy="475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9D2E9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/>
          <p:nvPr>
            <p:ph type="title"/>
          </p:nvPr>
        </p:nvSpPr>
        <p:spPr>
          <a:xfrm>
            <a:off x="189689" y="842878"/>
            <a:ext cx="2210700" cy="34509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Mindmap </a:t>
            </a:r>
            <a:endParaRPr sz="30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心智圖</a:t>
            </a:r>
            <a:endParaRPr sz="30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SimpleMind+</a:t>
            </a:r>
            <a:endParaRPr sz="24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舉一反三  </a:t>
            </a:r>
            <a:endParaRPr sz="24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聯想式記憶</a:t>
            </a:r>
            <a:endParaRPr sz="24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Shape 8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9974" y="397062"/>
            <a:ext cx="840700" cy="85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Shape 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54600" y="3642138"/>
            <a:ext cx="1682473" cy="115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Shape 8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71025" y="397050"/>
            <a:ext cx="4472059" cy="3063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Shape 8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18123" y="3571337"/>
            <a:ext cx="1823324" cy="1251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Shape 8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89975" y="3548475"/>
            <a:ext cx="1892613" cy="129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9D2E9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/>
          <p:nvPr>
            <p:ph type="title"/>
          </p:nvPr>
        </p:nvSpPr>
        <p:spPr>
          <a:xfrm>
            <a:off x="189689" y="842878"/>
            <a:ext cx="2210700" cy="34509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latin typeface="Arial Narrow"/>
                <a:ea typeface="Arial Narrow"/>
                <a:cs typeface="Arial Narrow"/>
                <a:sym typeface="Arial Narrow"/>
              </a:rPr>
              <a:t>Word Cloud </a:t>
            </a:r>
            <a:r>
              <a:rPr lang="en-GB" sz="3000">
                <a:latin typeface="Arial Narrow"/>
                <a:ea typeface="Arial Narrow"/>
                <a:cs typeface="Arial Narrow"/>
                <a:sym typeface="Arial Narrow"/>
              </a:rPr>
              <a:t>字雲圖製作</a:t>
            </a:r>
            <a:endParaRPr sz="30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3"/>
              </a:rPr>
              <a:t>字云图制作</a:t>
            </a:r>
            <a:endParaRPr sz="30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93" name="Shape 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99800" y="2451385"/>
            <a:ext cx="2485650" cy="252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16150" y="2488600"/>
            <a:ext cx="3267900" cy="24472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 txBox="1"/>
          <p:nvPr>
            <p:ph idx="1" type="body"/>
          </p:nvPr>
        </p:nvSpPr>
        <p:spPr>
          <a:xfrm>
            <a:off x="2918575" y="453176"/>
            <a:ext cx="5692200" cy="174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" lvl="0" marL="139700" rtl="0">
              <a:spcBef>
                <a:spcPts val="900"/>
              </a:spcBef>
              <a:spcAft>
                <a:spcPts val="1600"/>
              </a:spcAft>
              <a:buNone/>
            </a:pPr>
            <a:r>
              <a:rPr lang="en-GB" sz="2400">
                <a:latin typeface="Arial Narrow"/>
                <a:ea typeface="Arial Narrow"/>
                <a:cs typeface="Arial Narrow"/>
                <a:sym typeface="Arial Narrow"/>
              </a:rPr>
              <a:t>可以</a:t>
            </a:r>
            <a:r>
              <a:rPr lang="en-GB" sz="2400">
                <a:latin typeface="Arial Narrow"/>
                <a:ea typeface="Arial Narrow"/>
                <a:cs typeface="Arial Narrow"/>
                <a:sym typeface="Arial Narrow"/>
              </a:rPr>
              <a:t>在 </a:t>
            </a:r>
            <a:r>
              <a:rPr lang="en-GB" sz="2400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6"/>
              </a:rPr>
              <a:t>http://www.abcya.com/word_clouds.htm</a:t>
            </a:r>
            <a:r>
              <a:rPr lang="en-GB" sz="2400">
                <a:latin typeface="Arial Narrow"/>
                <a:ea typeface="Arial Narrow"/>
                <a:cs typeface="Arial Narrow"/>
                <a:sym typeface="Arial Narrow"/>
              </a:rPr>
              <a:t> 網站輸入中文高頻單字,詞組, 四字成語 製作字雲圖。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9D2E9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/>
          <p:nvPr>
            <p:ph type="title"/>
          </p:nvPr>
        </p:nvSpPr>
        <p:spPr>
          <a:xfrm>
            <a:off x="189689" y="842878"/>
            <a:ext cx="2210611" cy="345088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orbel"/>
              <a:buNone/>
            </a:pPr>
            <a:r>
              <a:t/>
            </a:r>
            <a:endParaRPr sz="3000"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orbel"/>
              <a:buNone/>
            </a:pPr>
            <a:r>
              <a:rPr lang="en-GB" sz="4800"/>
              <a:t>聽與說</a:t>
            </a:r>
            <a:endParaRPr sz="4800"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orbel"/>
              <a:buNone/>
            </a:pPr>
            <a:r>
              <a:t/>
            </a:r>
            <a:endParaRPr sz="3600"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orbel"/>
              <a:buNone/>
            </a:pPr>
            <a:r>
              <a:rPr lang="en-GB" sz="3000"/>
              <a:t>Voicethread</a:t>
            </a:r>
            <a:endParaRPr sz="3000"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orbel"/>
              <a:buNone/>
            </a:pPr>
            <a:r>
              <a:rPr lang="en-GB" sz="3000"/>
              <a:t>語音線索</a:t>
            </a:r>
            <a:br>
              <a:rPr b="0" i="0" lang="en-GB" sz="30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</a:br>
            <a:endParaRPr b="0" i="0" sz="3000" u="none" cap="none" strike="noStrik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1" name="Shape 101"/>
          <p:cNvSpPr txBox="1"/>
          <p:nvPr/>
        </p:nvSpPr>
        <p:spPr>
          <a:xfrm>
            <a:off x="2898850" y="274650"/>
            <a:ext cx="2646600" cy="45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3"/>
              </a:rPr>
              <a:t>Voicethread </a:t>
            </a:r>
            <a:endParaRPr sz="30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latin typeface="Arial Narrow"/>
                <a:ea typeface="Arial Narrow"/>
                <a:cs typeface="Arial Narrow"/>
                <a:sym typeface="Arial Narrow"/>
              </a:rPr>
              <a:t>中文一學生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latin typeface="Arial Narrow"/>
                <a:ea typeface="Arial Narrow"/>
                <a:cs typeface="Arial Narrow"/>
                <a:sym typeface="Arial Narrow"/>
              </a:rPr>
              <a:t>一起朗读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4"/>
              </a:rPr>
              <a:t>Voicethread</a:t>
            </a:r>
            <a:endParaRPr sz="30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中文二學生 </a:t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世界城市天氣預報</a:t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5"/>
              </a:rPr>
              <a:t>Voicethread</a:t>
            </a:r>
            <a:endParaRPr sz="30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中文三學生</a:t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心智圖的延展練習</a:t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102" name="Shape 10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22350" y="1647175"/>
            <a:ext cx="2646600" cy="264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9D2E9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/>
          <p:nvPr>
            <p:ph type="title"/>
          </p:nvPr>
        </p:nvSpPr>
        <p:spPr>
          <a:xfrm>
            <a:off x="189689" y="842878"/>
            <a:ext cx="2210700" cy="3450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orbel"/>
              <a:buNone/>
            </a:pPr>
            <a:r>
              <a:rPr lang="en-GB" sz="4800"/>
              <a:t>讀與寫</a:t>
            </a:r>
            <a:endParaRPr sz="4800"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orbel"/>
              <a:buNone/>
            </a:pPr>
            <a:br>
              <a:rPr b="0" i="0" lang="en-GB" sz="36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b="0" i="0" lang="en-GB" sz="30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padlet.com/</a:t>
            </a:r>
            <a:br>
              <a:rPr b="0" i="0" lang="en-GB" sz="24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</a:br>
            <a:br>
              <a:rPr b="0" i="0" lang="en-GB" sz="24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</a:br>
            <a:endParaRPr b="0" i="0" sz="2400" u="none" cap="none" strike="noStrik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x="2760225" y="604350"/>
            <a:ext cx="6036600" cy="92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-133350" lvl="0" marL="1397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Noto Sans Symbols"/>
              <a:buChar char="⚫"/>
            </a:pPr>
            <a:r>
              <a:rPr b="0" i="0" lang="en-GB" sz="27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rPr>
              <a:t>(</a:t>
            </a:r>
            <a:r>
              <a:rPr lang="en-GB" sz="2700"/>
              <a:t>閱讀+寫作</a:t>
            </a:r>
            <a:r>
              <a:rPr b="0" i="0" lang="en-GB" sz="27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rPr>
              <a:t>)</a:t>
            </a:r>
            <a:r>
              <a:rPr lang="en-GB" sz="2700"/>
              <a:t>綜合練習</a:t>
            </a:r>
            <a:endParaRPr b="0" i="0" sz="1500" u="none" cap="none" strike="noStrike">
              <a:solidFill>
                <a:srgbClr val="595959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133350" lvl="0" marL="1397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Noto Sans Symbols"/>
              <a:buChar char="⚫"/>
            </a:pPr>
            <a:r>
              <a:rPr b="0" i="0" lang="en-GB" sz="2700" u="sng" cap="none" strike="noStrike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3"/>
              </a:rPr>
              <a:t>Chinese 4 in-class activity</a:t>
            </a:r>
            <a:endParaRPr b="0" i="0" sz="2700" u="none" cap="none" strike="noStrike">
              <a:solidFill>
                <a:srgbClr val="595959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38100" lvl="0" marL="139700" marR="0" rtl="0" algn="l">
              <a:lnSpc>
                <a:spcPct val="90000"/>
              </a:lnSpc>
              <a:spcBef>
                <a:spcPts val="900"/>
              </a:spcBef>
              <a:spcAft>
                <a:spcPts val="1600"/>
              </a:spcAft>
              <a:buClr>
                <a:schemeClr val="accent1"/>
              </a:buClr>
              <a:buSzPts val="2700"/>
              <a:buFont typeface="Noto Sans Symbols"/>
              <a:buNone/>
            </a:pPr>
            <a:r>
              <a:t/>
            </a:r>
            <a:endParaRPr b="0" i="0" sz="2700" u="none" cap="none" strike="noStrike">
              <a:solidFill>
                <a:srgbClr val="595959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9" name="Shape 109"/>
          <p:cNvSpPr txBox="1"/>
          <p:nvPr/>
        </p:nvSpPr>
        <p:spPr>
          <a:xfrm>
            <a:off x="2821125" y="1290875"/>
            <a:ext cx="5652000" cy="16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u="sng">
                <a:solidFill>
                  <a:schemeClr val="hlink"/>
                </a:solidFill>
              </a:rPr>
              <a:t>推薦網站和專題</a:t>
            </a:r>
            <a:r>
              <a:rPr lang="en-GB" sz="2400" u="sng">
                <a:solidFill>
                  <a:schemeClr val="hlink"/>
                </a:solidFill>
                <a:hlinkClick r:id="rId4"/>
              </a:rPr>
              <a:t>:Inside China (Kanopy)</a:t>
            </a:r>
            <a:endParaRPr sz="24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</a:rPr>
              <a:t>推薦網站</a:t>
            </a:r>
            <a:r>
              <a:rPr lang="en-GB" sz="2400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5"/>
              </a:rPr>
              <a:t>: 慢速中文 </a:t>
            </a:r>
            <a:r>
              <a:rPr lang="en-GB" sz="2400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6"/>
              </a:rPr>
              <a:t>www.slow-chinese.com</a:t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</a:rPr>
              <a:t>推薦網</a:t>
            </a:r>
            <a:r>
              <a:rPr lang="en-GB" sz="2400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7"/>
              </a:rPr>
              <a:t>站: www.Easyshu.com</a:t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110" name="Shape 110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948701" y="2947974"/>
            <a:ext cx="1836350" cy="1855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Shape 111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009400" y="2870062"/>
            <a:ext cx="2533149" cy="193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9D2E9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/>
          <p:nvPr>
            <p:ph type="title"/>
          </p:nvPr>
        </p:nvSpPr>
        <p:spPr>
          <a:xfrm>
            <a:off x="189689" y="842878"/>
            <a:ext cx="2210611" cy="345088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orbel"/>
              <a:buNone/>
            </a:pPr>
            <a:r>
              <a:rPr b="0" i="0" lang="en-GB" sz="48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綜合</a:t>
            </a:r>
            <a:endParaRPr b="0" i="0" sz="4800" u="none" cap="none" strike="noStrik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orbel"/>
              <a:buNone/>
            </a:pPr>
            <a:r>
              <a:rPr lang="en-GB" sz="3000"/>
              <a:t>1. </a:t>
            </a:r>
            <a:r>
              <a:rPr lang="en-GB" sz="3000"/>
              <a:t>QR code</a:t>
            </a:r>
            <a:endParaRPr sz="3000"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orbel"/>
              <a:buNone/>
            </a:pPr>
            <a:r>
              <a:rPr lang="en-GB" sz="3600"/>
              <a:t>2</a:t>
            </a:r>
            <a:r>
              <a:rPr lang="en-GB" sz="3000"/>
              <a:t>. </a:t>
            </a:r>
            <a:r>
              <a:rPr lang="en-GB" sz="2400"/>
              <a:t>全家福图片</a:t>
            </a:r>
            <a:endParaRPr sz="2400"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orbel"/>
              <a:buNone/>
            </a:pPr>
            <a:r>
              <a:rPr lang="en-GB" sz="2400"/>
              <a:t>       制作</a:t>
            </a:r>
            <a:endParaRPr sz="2400"/>
          </a:p>
        </p:txBody>
      </p:sp>
      <p:sp>
        <p:nvSpPr>
          <p:cNvPr id="117" name="Shape 117"/>
          <p:cNvSpPr txBox="1"/>
          <p:nvPr>
            <p:ph idx="1" type="body"/>
          </p:nvPr>
        </p:nvSpPr>
        <p:spPr>
          <a:xfrm>
            <a:off x="2901950" y="648075"/>
            <a:ext cx="4170300" cy="405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1. QR code</a:t>
            </a:r>
            <a:r>
              <a:rPr lang="en-GB" sz="2400"/>
              <a:t> Project 介紹</a:t>
            </a:r>
            <a:endParaRPr sz="2400"/>
          </a:p>
          <a:p>
            <a:pPr indent="0" lvl="0" marL="1397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Noto Sans Symbols"/>
              <a:buNone/>
            </a:pPr>
            <a:r>
              <a:rPr lang="en-GB" sz="2100" u="sng">
                <a:solidFill>
                  <a:schemeClr val="hlink"/>
                </a:solidFill>
                <a:hlinkClick r:id="rId3"/>
              </a:rPr>
              <a:t>QR Reader App (for iPhone)</a:t>
            </a:r>
            <a:endParaRPr sz="2100"/>
          </a:p>
          <a:p>
            <a:pPr indent="0" lvl="0" marL="1397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Noto Sans Symbols"/>
              <a:buNone/>
            </a:pPr>
            <a:r>
              <a:rPr lang="en-GB" sz="2100"/>
              <a:t>学生录音 (</a:t>
            </a:r>
            <a:r>
              <a:rPr b="1" lang="en-GB" sz="1400"/>
              <a:t>单一生词必须重复念三遍</a:t>
            </a:r>
            <a:r>
              <a:rPr lang="en-GB" sz="2100"/>
              <a:t>)</a:t>
            </a:r>
            <a:endParaRPr sz="2100"/>
          </a:p>
          <a:p>
            <a:pPr indent="0" lvl="0" marL="1397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Noto Sans Symbols"/>
              <a:buNone/>
            </a:pPr>
            <a:r>
              <a:rPr lang="en-GB" sz="2100"/>
              <a:t>-&gt;制作成QR-code (</a:t>
            </a:r>
            <a:r>
              <a:rPr lang="en-GB" sz="2100" u="sng">
                <a:solidFill>
                  <a:schemeClr val="hlink"/>
                </a:solidFill>
                <a:hlinkClick r:id="rId4"/>
              </a:rPr>
              <a:t>www.vocaroo.com</a:t>
            </a:r>
            <a:r>
              <a:rPr lang="en-GB" sz="2100"/>
              <a:t>) </a:t>
            </a:r>
            <a:endParaRPr sz="2100"/>
          </a:p>
          <a:p>
            <a:pPr indent="0" lvl="0" marL="1397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Noto Sans Symbols"/>
              <a:buNone/>
            </a:pPr>
            <a:r>
              <a:t/>
            </a:r>
            <a:endParaRPr sz="2100"/>
          </a:p>
          <a:p>
            <a:pPr indent="0" lvl="0" marL="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Noto Sans Symbols"/>
              <a:buNone/>
            </a:pPr>
            <a:r>
              <a:rPr lang="en-GB" sz="2100"/>
              <a:t>2.  </a:t>
            </a:r>
            <a:r>
              <a:rPr lang="en-GB" sz="2100" u="sng">
                <a:solidFill>
                  <a:schemeClr val="hlink"/>
                </a:solidFill>
                <a:hlinkClick r:id="rId5"/>
              </a:rPr>
              <a:t>汪年全家福线上卡片制作</a:t>
            </a:r>
            <a:endParaRPr sz="2100"/>
          </a:p>
          <a:p>
            <a:pPr indent="0" lvl="0" marL="1397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Noto Sans Symbols"/>
              <a:buNone/>
            </a:pPr>
            <a:r>
              <a:rPr lang="en-GB" sz="1800"/>
              <a:t>教案动动脑: 主题:中国新年,家人,颜色</a:t>
            </a:r>
            <a:endParaRPr sz="1800"/>
          </a:p>
          <a:p>
            <a:pPr indent="0" lvl="0" marL="1397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Noto Sans Symbols"/>
              <a:buNone/>
            </a:pPr>
            <a:r>
              <a:rPr lang="en-GB" sz="1800"/>
              <a:t> 句型: 挂着 摆着 放着 贴着...</a:t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4100" u="none" cap="none" strike="noStrike">
              <a:solidFill>
                <a:srgbClr val="595959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18" name="Shape 1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57450" y="2889125"/>
            <a:ext cx="1745175" cy="172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9D2E9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/>
          <p:nvPr>
            <p:ph type="title"/>
          </p:nvPr>
        </p:nvSpPr>
        <p:spPr>
          <a:xfrm>
            <a:off x="189689" y="842878"/>
            <a:ext cx="2210700" cy="34509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问答时间</a:t>
            </a:r>
            <a:endParaRPr sz="36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Q&amp;A</a:t>
            </a:r>
            <a:endParaRPr sz="3600"/>
          </a:p>
        </p:txBody>
      </p:sp>
      <p:pic>
        <p:nvPicPr>
          <p:cNvPr id="124" name="Shape 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2326" y="580325"/>
            <a:ext cx="4105650" cy="422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