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3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78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5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28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5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0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6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30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9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4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46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AFC19-E2C3-4A8B-81BB-B4C930237A39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D753F-9B8F-412E-9099-FB7E0636A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5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z="6600" dirty="0" smtClean="0"/>
              <a:t>“</a:t>
            </a:r>
            <a:r>
              <a:rPr lang="zh-TW" altLang="en-US" sz="6600" dirty="0"/>
              <a:t>專業漢語</a:t>
            </a:r>
            <a:r>
              <a:rPr lang="zh-TW" altLang="en-US" sz="6600" dirty="0" smtClean="0"/>
              <a:t>”</a:t>
            </a:r>
            <a:r>
              <a:rPr lang="en-US" altLang="zh-TW" sz="6600" dirty="0" smtClean="0"/>
              <a:t/>
            </a:r>
            <a:br>
              <a:rPr lang="en-US" altLang="zh-TW" sz="6600" dirty="0" smtClean="0"/>
            </a:br>
            <a:r>
              <a:rPr lang="zh-TW" altLang="en-US" sz="6600" dirty="0" smtClean="0"/>
              <a:t>教</a:t>
            </a:r>
            <a:r>
              <a:rPr lang="zh-TW" altLang="en-US" sz="6600" dirty="0"/>
              <a:t>學與教材編纂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ja-JP" altLang="en-US" sz="3200" dirty="0"/>
              <a:t>顧</a:t>
            </a:r>
            <a:r>
              <a:rPr lang="en-US" sz="3200" dirty="0" err="1" smtClean="0"/>
              <a:t>百里</a:t>
            </a:r>
            <a:r>
              <a:rPr lang="en-US" sz="3200" dirty="0" smtClean="0"/>
              <a:t> </a:t>
            </a:r>
            <a:r>
              <a:rPr lang="en-US" sz="3200" dirty="0"/>
              <a:t>(Cornelius C. Kubler</a:t>
            </a:r>
            <a:r>
              <a:rPr lang="en-US" sz="3200" dirty="0" smtClean="0"/>
              <a:t>)</a:t>
            </a:r>
            <a:br>
              <a:rPr lang="en-US" sz="32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endParaRPr lang="en-US" sz="4000" b="1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4000" b="1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3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6500" b="1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美国威廉大学</a:t>
            </a:r>
            <a:endParaRPr lang="en-US" sz="6500" b="1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65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500" b="1" dirty="0">
                <a:latin typeface="SimSun" panose="02010600030101010101" pitchFamily="2" charset="-122"/>
                <a:ea typeface="SimSun" panose="02010600030101010101" pitchFamily="2" charset="-122"/>
              </a:rPr>
              <a:t>Williams College, U.S.A.)</a:t>
            </a:r>
          </a:p>
          <a:p>
            <a:endParaRPr lang="en-US" sz="6500" b="1" dirty="0"/>
          </a:p>
        </p:txBody>
      </p:sp>
    </p:spTree>
    <p:extLst>
      <p:ext uri="{BB962C8B-B14F-4D97-AF65-F5344CB8AC3E}">
        <p14:creationId xmlns:p14="http://schemas.microsoft.com/office/powerpoint/2010/main" val="73955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600" i="1" dirty="0"/>
              <a:t>何時開始教專業漢語？</a:t>
            </a:r>
            <a:endParaRPr lang="en-US" sz="6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000" dirty="0">
                <a:latin typeface="SimSun" panose="02010600030101010101" pitchFamily="2" charset="-122"/>
                <a:ea typeface="SimSun" panose="02010600030101010101" pitchFamily="2" charset="-122"/>
              </a:rPr>
              <a:t>切忌從初級程度就開始教專業漢語！最理想的課程安排是等學習者到了高水平才開始教專業漢語。</a:t>
            </a:r>
          </a:p>
          <a:p>
            <a:pPr marL="0" indent="0">
              <a:buNone/>
            </a:pPr>
            <a:endParaRPr lang="en-US" sz="6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529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7300" dirty="0" smtClean="0"/>
              <a:t/>
            </a:r>
            <a:br>
              <a:rPr lang="en-US" altLang="zh-TW" sz="7300" dirty="0" smtClean="0"/>
            </a:br>
            <a:r>
              <a:rPr lang="zh-TW" altLang="en-US" sz="6700" dirty="0" smtClean="0"/>
              <a:t>專</a:t>
            </a:r>
            <a:r>
              <a:rPr lang="zh-TW" altLang="en-US" sz="6700" dirty="0"/>
              <a:t>業漢語課程</a:t>
            </a:r>
            <a:r>
              <a:rPr lang="zh-TW" altLang="en-US" sz="6700" dirty="0" smtClean="0"/>
              <a:t>的</a:t>
            </a:r>
            <a:r>
              <a:rPr lang="en-US" altLang="zh-TW" sz="6700" dirty="0" smtClean="0"/>
              <a:t/>
            </a:r>
            <a:br>
              <a:rPr lang="en-US" altLang="zh-TW" sz="6700" dirty="0" smtClean="0"/>
            </a:br>
            <a:r>
              <a:rPr lang="zh-TW" altLang="en-US" sz="6700" dirty="0" smtClean="0"/>
              <a:t>特</a:t>
            </a:r>
            <a:r>
              <a:rPr lang="zh-TW" altLang="en-US" sz="6700" dirty="0"/>
              <a:t>殊要求</a:t>
            </a:r>
            <a:r>
              <a:rPr lang="en-US" altLang="zh-CN" sz="6700" dirty="0" smtClean="0"/>
              <a:t/>
            </a:r>
            <a:br>
              <a:rPr lang="en-US" altLang="zh-CN" sz="6700" dirty="0" smtClean="0"/>
            </a:br>
            <a:endParaRPr lang="en-US" sz="6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TW" sz="5400" dirty="0" smtClean="0"/>
              <a:t>1.</a:t>
            </a:r>
            <a:r>
              <a:rPr lang="zh-TW" altLang="en-US" sz="5400" dirty="0"/>
              <a:t>	小班教學（</a:t>
            </a:r>
            <a:r>
              <a:rPr lang="en-US" altLang="zh-TW" sz="5400" dirty="0"/>
              <a:t>2</a:t>
            </a:r>
            <a:r>
              <a:rPr lang="zh-TW" altLang="en-US" sz="5400" dirty="0"/>
              <a:t>到</a:t>
            </a:r>
            <a:r>
              <a:rPr lang="en-US" altLang="zh-TW" sz="5400" dirty="0"/>
              <a:t>3</a:t>
            </a:r>
            <a:r>
              <a:rPr lang="zh-TW" altLang="en-US" sz="5400" dirty="0"/>
              <a:t>人一班）</a:t>
            </a:r>
          </a:p>
          <a:p>
            <a:pPr marL="0" indent="0">
              <a:buNone/>
            </a:pPr>
            <a:r>
              <a:rPr lang="en-US" altLang="zh-TW" sz="5400" dirty="0" smtClean="0"/>
              <a:t>2.</a:t>
            </a:r>
            <a:r>
              <a:rPr lang="zh-TW" altLang="en-US" sz="5400" dirty="0"/>
              <a:t>	個人輔導（每日一小時）</a:t>
            </a:r>
          </a:p>
          <a:p>
            <a:pPr marL="0" indent="0">
              <a:buNone/>
            </a:pPr>
            <a:r>
              <a:rPr lang="en-US" altLang="zh-TW" sz="5400" dirty="0" smtClean="0"/>
              <a:t>3.</a:t>
            </a:r>
            <a:r>
              <a:rPr lang="zh-TW" altLang="en-US" sz="5400" dirty="0"/>
              <a:t>	部分教師應具備除漢語	教學以外的其它領域</a:t>
            </a:r>
            <a:r>
              <a:rPr lang="zh-TW" altLang="en-US" sz="5400" dirty="0" smtClean="0"/>
              <a:t>的專</a:t>
            </a:r>
            <a:r>
              <a:rPr lang="zh-TW" altLang="en-US" sz="5400" dirty="0"/>
              <a:t>業知識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7081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600" dirty="0"/>
              <a:t>專業漢語教學的要求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5000" dirty="0" smtClean="0"/>
              <a:t>1. </a:t>
            </a:r>
            <a:r>
              <a:rPr lang="zh-TW" altLang="en-US" sz="5000" dirty="0" smtClean="0"/>
              <a:t>學</a:t>
            </a:r>
            <a:r>
              <a:rPr lang="zh-TW" altLang="en-US" sz="5000" dirty="0"/>
              <a:t>生要做充分的課前準備</a:t>
            </a:r>
          </a:p>
          <a:p>
            <a:pPr marL="0" indent="0">
              <a:buNone/>
            </a:pPr>
            <a:r>
              <a:rPr lang="en-US" altLang="zh-TW" sz="5000" dirty="0" smtClean="0"/>
              <a:t>2. </a:t>
            </a:r>
            <a:r>
              <a:rPr lang="zh-TW" altLang="en-US" sz="5000" dirty="0" smtClean="0"/>
              <a:t>在</a:t>
            </a:r>
            <a:r>
              <a:rPr lang="zh-TW" altLang="en-US" sz="5000" dirty="0"/>
              <a:t>班上做各種各樣的操練和練習</a:t>
            </a:r>
          </a:p>
          <a:p>
            <a:pPr marL="0" indent="0">
              <a:buNone/>
            </a:pPr>
            <a:r>
              <a:rPr lang="en-US" altLang="zh-TW" sz="5000" dirty="0" smtClean="0"/>
              <a:t>3. </a:t>
            </a:r>
            <a:r>
              <a:rPr lang="zh-TW" altLang="en-US" sz="5000" dirty="0" smtClean="0"/>
              <a:t>學</a:t>
            </a:r>
            <a:r>
              <a:rPr lang="zh-TW" altLang="en-US" sz="5000" dirty="0"/>
              <a:t>生背課文並在班上表演</a:t>
            </a:r>
          </a:p>
          <a:p>
            <a:pPr marL="0" indent="0">
              <a:buNone/>
            </a:pPr>
            <a:r>
              <a:rPr lang="en-US" altLang="zh-TW" sz="5000" dirty="0" smtClean="0"/>
              <a:t>4. </a:t>
            </a:r>
            <a:r>
              <a:rPr lang="zh-TW" altLang="en-US" sz="5000" dirty="0" smtClean="0"/>
              <a:t>口</a:t>
            </a:r>
            <a:r>
              <a:rPr lang="zh-TW" altLang="en-US" sz="5000" dirty="0"/>
              <a:t>頭報告和書面的報告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42106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600" dirty="0"/>
              <a:t>專業漢語教材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4000" dirty="0" smtClean="0"/>
              <a:t>1. </a:t>
            </a:r>
            <a:r>
              <a:rPr lang="zh-TW" altLang="en-US" sz="4000" dirty="0" smtClean="0"/>
              <a:t>組</a:t>
            </a:r>
            <a:r>
              <a:rPr lang="zh-TW" altLang="en-US" sz="4000" dirty="0"/>
              <a:t>織教材編纂小組，包括漢語教師，也包括該領域的專家</a:t>
            </a:r>
          </a:p>
          <a:p>
            <a:pPr marL="0" indent="0">
              <a:buNone/>
            </a:pPr>
            <a:r>
              <a:rPr lang="en-US" altLang="zh-TW" sz="4000" dirty="0" smtClean="0"/>
              <a:t>2. </a:t>
            </a:r>
            <a:r>
              <a:rPr lang="zh-TW" altLang="en-US" sz="4000" dirty="0" smtClean="0"/>
              <a:t>有</a:t>
            </a:r>
            <a:r>
              <a:rPr lang="zh-TW" altLang="en-US" sz="4000" dirty="0"/>
              <a:t>時重新編纂全新的教材不如採用實際的材料作為基礎</a:t>
            </a:r>
          </a:p>
          <a:p>
            <a:pPr marL="0" indent="0">
              <a:buNone/>
            </a:pPr>
            <a:r>
              <a:rPr lang="en-US" altLang="zh-TW" sz="4000" dirty="0" smtClean="0"/>
              <a:t>3. </a:t>
            </a:r>
            <a:r>
              <a:rPr lang="zh-TW" altLang="en-US" sz="4000" dirty="0" smtClean="0"/>
              <a:t>務</a:t>
            </a:r>
            <a:r>
              <a:rPr lang="zh-TW" altLang="en-US" sz="4000" dirty="0"/>
              <a:t>必為學生準備生詞表、語法和文化解釋、各種練習及配合書面教材的錄音或錄像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222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ＭＳ Ｐゴシック</vt:lpstr>
      <vt:lpstr>新細明體</vt:lpstr>
      <vt:lpstr>SimSun</vt:lpstr>
      <vt:lpstr>SimSun</vt:lpstr>
      <vt:lpstr>Arial</vt:lpstr>
      <vt:lpstr>Calibri</vt:lpstr>
      <vt:lpstr>Office Theme</vt:lpstr>
      <vt:lpstr>  “專業漢語” 教學與教材編纂  顧百里 (Cornelius C. Kubler)   </vt:lpstr>
      <vt:lpstr>何時開始教專業漢語？</vt:lpstr>
      <vt:lpstr> 專業漢語課程的 特殊要求 </vt:lpstr>
      <vt:lpstr>專業漢語教學的要求</vt:lpstr>
      <vt:lpstr>專業漢語教材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“专业汉语”教学与教材编纂  顾百里 (Cornelius C. Kubler)</dc:title>
  <dc:creator>Local PC Account</dc:creator>
  <cp:lastModifiedBy>desktopadmin</cp:lastModifiedBy>
  <cp:revision>23</cp:revision>
  <dcterms:created xsi:type="dcterms:W3CDTF">2016-07-08T08:49:30Z</dcterms:created>
  <dcterms:modified xsi:type="dcterms:W3CDTF">2017-12-19T19:44:50Z</dcterms:modified>
</cp:coreProperties>
</file>