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76" r:id="rId5"/>
    <p:sldId id="277" r:id="rId6"/>
    <p:sldId id="284" r:id="rId7"/>
    <p:sldId id="274" r:id="rId8"/>
    <p:sldId id="278" r:id="rId9"/>
    <p:sldId id="279" r:id="rId10"/>
    <p:sldId id="280" r:id="rId11"/>
    <p:sldId id="281" r:id="rId12"/>
    <p:sldId id="282" r:id="rId13"/>
    <p:sldId id="283" r:id="rId14"/>
    <p:sldId id="259" r:id="rId15"/>
    <p:sldId id="260" r:id="rId16"/>
    <p:sldId id="261" r:id="rId17"/>
    <p:sldId id="258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62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00FE-B9A2-4ACE-9311-CCFFF5901FCD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4D3E-41E6-4F35-AA7A-76760F69A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961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00FE-B9A2-4ACE-9311-CCFFF5901FCD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4D3E-41E6-4F35-AA7A-76760F69A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881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00FE-B9A2-4ACE-9311-CCFFF5901FCD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4D3E-41E6-4F35-AA7A-76760F69A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87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00FE-B9A2-4ACE-9311-CCFFF5901FCD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4D3E-41E6-4F35-AA7A-76760F69A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695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00FE-B9A2-4ACE-9311-CCFFF5901FCD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4D3E-41E6-4F35-AA7A-76760F69A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536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00FE-B9A2-4ACE-9311-CCFFF5901FCD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4D3E-41E6-4F35-AA7A-76760F69A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9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00FE-B9A2-4ACE-9311-CCFFF5901FCD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4D3E-41E6-4F35-AA7A-76760F69A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627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00FE-B9A2-4ACE-9311-CCFFF5901FCD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4D3E-41E6-4F35-AA7A-76760F69A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211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00FE-B9A2-4ACE-9311-CCFFF5901FCD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4D3E-41E6-4F35-AA7A-76760F69A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36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00FE-B9A2-4ACE-9311-CCFFF5901FCD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4D3E-41E6-4F35-AA7A-76760F69A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505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00FE-B9A2-4ACE-9311-CCFFF5901FCD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4D3E-41E6-4F35-AA7A-76760F69A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18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000FE-B9A2-4ACE-9311-CCFFF5901FCD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24D3E-41E6-4F35-AA7A-76760F69A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862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latin typeface="Palatino Linotype" panose="02040502050505030304" pitchFamily="18" charset="0"/>
              </a:rPr>
              <a:t>Tradition </a:t>
            </a:r>
            <a:r>
              <a:rPr lang="en-US" b="1" dirty="0">
                <a:latin typeface="Palatino Linotype" panose="02040502050505030304" pitchFamily="18" charset="0"/>
              </a:rPr>
              <a:t>and </a:t>
            </a:r>
            <a:r>
              <a:rPr lang="en-US" b="1" dirty="0" smtClean="0">
                <a:latin typeface="Palatino Linotype" panose="02040502050505030304" pitchFamily="18" charset="0"/>
              </a:rPr>
              <a:t>Innovation</a:t>
            </a:r>
            <a:br>
              <a:rPr lang="en-US" b="1" dirty="0" smtClean="0">
                <a:latin typeface="Palatino Linotype" panose="02040502050505030304" pitchFamily="18" charset="0"/>
              </a:rPr>
            </a:br>
            <a:r>
              <a:rPr lang="en-US" b="1" dirty="0" smtClean="0">
                <a:latin typeface="Palatino Linotype" panose="02040502050505030304" pitchFamily="18" charset="0"/>
              </a:rPr>
              <a:t>in Chinese </a:t>
            </a:r>
            <a:r>
              <a:rPr lang="en-US" b="1" dirty="0">
                <a:latin typeface="Palatino Linotype" panose="02040502050505030304" pitchFamily="18" charset="0"/>
              </a:rPr>
              <a:t>Language </a:t>
            </a:r>
            <a:r>
              <a:rPr lang="en-US" b="1" dirty="0" smtClean="0">
                <a:latin typeface="Palatino Linotype" panose="02040502050505030304" pitchFamily="18" charset="0"/>
              </a:rPr>
              <a:t>Learning </a:t>
            </a:r>
            <a:r>
              <a:rPr lang="en-US" b="1" dirty="0">
                <a:latin typeface="Palatino Linotype" panose="02040502050505030304" pitchFamily="18" charset="0"/>
              </a:rPr>
              <a:t>and </a:t>
            </a:r>
            <a:r>
              <a:rPr lang="en-US" b="1" dirty="0" smtClean="0">
                <a:latin typeface="Palatino Linotype" panose="02040502050505030304" pitchFamily="18" charset="0"/>
              </a:rPr>
              <a:t>Teaching</a:t>
            </a:r>
            <a:endParaRPr lang="en-US" b="1" dirty="0">
              <a:latin typeface="Palatino Linotype" panose="0204050205050503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Cornelius C. </a:t>
            </a:r>
            <a:r>
              <a:rPr lang="en-US" dirty="0" err="1" smtClean="0"/>
              <a:t>Kubler</a:t>
            </a:r>
            <a:endParaRPr lang="en-US" dirty="0" smtClean="0"/>
          </a:p>
          <a:p>
            <a:r>
              <a:rPr lang="en-US" dirty="0" smtClean="0"/>
              <a:t>Dept. of Asian Studies</a:t>
            </a:r>
          </a:p>
          <a:p>
            <a:r>
              <a:rPr lang="en-US" dirty="0" smtClean="0"/>
              <a:t>Williams College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smtClean="0"/>
              <a:t>Introduction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C</a:t>
            </a:r>
            <a:r>
              <a:rPr lang="en-US" sz="3200" dirty="0" smtClean="0"/>
              <a:t>ontinuous </a:t>
            </a:r>
            <a:r>
              <a:rPr lang="en-US" sz="3200" dirty="0"/>
              <a:t>innovation is </a:t>
            </a:r>
            <a:r>
              <a:rPr lang="en-US" sz="3200" dirty="0" smtClean="0"/>
              <a:t>essential.</a:t>
            </a:r>
            <a:endParaRPr lang="en-US" sz="3200" dirty="0"/>
          </a:p>
          <a:p>
            <a:r>
              <a:rPr lang="en-US" sz="3200" dirty="0" smtClean="0"/>
              <a:t>There </a:t>
            </a:r>
            <a:r>
              <a:rPr lang="en-US" sz="3200" dirty="0"/>
              <a:t>will </a:t>
            </a:r>
            <a:r>
              <a:rPr lang="en-US" sz="3200" dirty="0" smtClean="0"/>
              <a:t>always </a:t>
            </a:r>
            <a:r>
              <a:rPr lang="en-US" sz="3200" dirty="0"/>
              <a:t>be more effective and efficient ways to attain our goals </a:t>
            </a:r>
            <a:r>
              <a:rPr lang="en-US" sz="3200" dirty="0" smtClean="0"/>
              <a:t>of training learners with the highest possible Chinese language proficiency.</a:t>
            </a:r>
            <a:endParaRPr lang="en-US" sz="3200" dirty="0"/>
          </a:p>
          <a:p>
            <a:r>
              <a:rPr lang="en-US" sz="3200" dirty="0" smtClean="0"/>
              <a:t>Some </a:t>
            </a:r>
            <a:r>
              <a:rPr lang="en-US" sz="3200" dirty="0"/>
              <a:t>best practices from the past continue to have </a:t>
            </a:r>
            <a:r>
              <a:rPr lang="en-US" sz="3200" dirty="0" smtClean="0"/>
              <a:t>value.</a:t>
            </a:r>
            <a:endParaRPr lang="en-US" sz="3200" dirty="0"/>
          </a:p>
          <a:p>
            <a:r>
              <a:rPr lang="en-US" sz="3200" dirty="0" smtClean="0"/>
              <a:t>Certain </a:t>
            </a:r>
            <a:r>
              <a:rPr lang="en-US" sz="3200" dirty="0"/>
              <a:t>improvements to them may be able to increase their </a:t>
            </a:r>
            <a:r>
              <a:rPr lang="en-US" sz="3200" dirty="0" smtClean="0"/>
              <a:t>effectiveness.</a:t>
            </a:r>
            <a:endParaRPr lang="en-US" sz="3200" dirty="0"/>
          </a:p>
          <a:p>
            <a:r>
              <a:rPr lang="en-US" sz="3200" dirty="0" smtClean="0"/>
              <a:t>Small </a:t>
            </a:r>
            <a:r>
              <a:rPr lang="en-US" sz="3200" dirty="0"/>
              <a:t>changes or tweaks are still </a:t>
            </a:r>
            <a:r>
              <a:rPr lang="en-US" sz="3200" dirty="0" smtClean="0"/>
              <a:t>innovation.</a:t>
            </a:r>
            <a:endParaRPr lang="en-US" sz="3200" dirty="0"/>
          </a:p>
          <a:p>
            <a:r>
              <a:rPr lang="en-US" sz="3200" dirty="0" smtClean="0"/>
              <a:t>Don’t </a:t>
            </a:r>
            <a:r>
              <a:rPr lang="en-US" sz="3200" dirty="0"/>
              <a:t>throw the baby out with the bath water!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2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/>
              <a:t>The Importance of </a:t>
            </a:r>
            <a:r>
              <a:rPr lang="en-US" sz="6000" dirty="0" smtClean="0"/>
              <a:t>Memorization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200" dirty="0" smtClean="0"/>
              <a:t>A </a:t>
            </a:r>
            <a:r>
              <a:rPr lang="en-US" sz="3200" dirty="0"/>
              <a:t>traditional Chinese learning strategy</a:t>
            </a:r>
          </a:p>
          <a:p>
            <a:r>
              <a:rPr lang="en-US" sz="3200" dirty="0" smtClean="0"/>
              <a:t>Memorization </a:t>
            </a:r>
            <a:r>
              <a:rPr lang="en-US" sz="3200" dirty="0"/>
              <a:t>helps students internalize language so they can draw on it </a:t>
            </a:r>
            <a:r>
              <a:rPr lang="en-US" sz="3200" dirty="0" smtClean="0"/>
              <a:t>later </a:t>
            </a:r>
            <a:r>
              <a:rPr lang="en-US" sz="3200" dirty="0"/>
              <a:t>in their own creative performance of </a:t>
            </a:r>
            <a:r>
              <a:rPr lang="en-US" sz="3200" dirty="0" smtClean="0"/>
              <a:t>Chinese.</a:t>
            </a:r>
            <a:endParaRPr lang="en-US" sz="3200" dirty="0"/>
          </a:p>
          <a:p>
            <a:r>
              <a:rPr lang="en-US" sz="3200" dirty="0" smtClean="0"/>
              <a:t>Memorize </a:t>
            </a:r>
            <a:r>
              <a:rPr lang="en-US" sz="3200" dirty="0"/>
              <a:t>model conversations that involve typical </a:t>
            </a:r>
            <a:r>
              <a:rPr lang="en-US" sz="3200" dirty="0" err="1" smtClean="0"/>
              <a:t>communica-tive</a:t>
            </a:r>
            <a:r>
              <a:rPr lang="en-US" sz="3200" dirty="0" smtClean="0"/>
              <a:t> situations for Americans in China </a:t>
            </a:r>
            <a:r>
              <a:rPr lang="en-US" sz="3200" dirty="0"/>
              <a:t>and that incorporate high-frequency linguistic functions, vocabulary, grammar, and </a:t>
            </a:r>
            <a:r>
              <a:rPr lang="en-US" sz="3200" dirty="0" smtClean="0"/>
              <a:t>culture.</a:t>
            </a:r>
            <a:endParaRPr lang="en-US" sz="3200" dirty="0"/>
          </a:p>
          <a:p>
            <a:r>
              <a:rPr lang="en-US" sz="3200" dirty="0" smtClean="0"/>
              <a:t>Working </a:t>
            </a:r>
            <a:r>
              <a:rPr lang="en-US" sz="3200" dirty="0"/>
              <a:t>with audio and video recordings, learners memorize one 8 to 14-line </a:t>
            </a:r>
            <a:r>
              <a:rPr lang="en-US" sz="3200" dirty="0" smtClean="0"/>
              <a:t>model </a:t>
            </a:r>
            <a:r>
              <a:rPr lang="en-US" sz="3200" dirty="0"/>
              <a:t>conversation before class each </a:t>
            </a:r>
            <a:r>
              <a:rPr lang="en-US" sz="3200" dirty="0" smtClean="0"/>
              <a:t>day.</a:t>
            </a:r>
            <a:endParaRPr lang="en-US" sz="3200" dirty="0"/>
          </a:p>
          <a:p>
            <a:r>
              <a:rPr lang="en-US" sz="3200" dirty="0" smtClean="0"/>
              <a:t>They </a:t>
            </a:r>
            <a:r>
              <a:rPr lang="en-US" sz="3200" dirty="0"/>
              <a:t>perform it in class the next </a:t>
            </a:r>
            <a:r>
              <a:rPr lang="en-US" sz="3200" dirty="0" smtClean="0"/>
              <a:t>day.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00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To </a:t>
            </a:r>
            <a:r>
              <a:rPr lang="en-US" sz="3600" dirty="0"/>
              <a:t>a significant extent, the learner has mastered the lesson to the degree that he or she has internalized the basic conversation. </a:t>
            </a:r>
          </a:p>
          <a:p>
            <a:r>
              <a:rPr lang="en-US" sz="3600" dirty="0" smtClean="0"/>
              <a:t>When </a:t>
            </a:r>
            <a:r>
              <a:rPr lang="en-US" sz="3600" dirty="0"/>
              <a:t>students perform, not only accurate pronunciation, correct grammar, and fluency are </a:t>
            </a:r>
            <a:r>
              <a:rPr lang="en-US" sz="3600" dirty="0" smtClean="0"/>
              <a:t>important, </a:t>
            </a:r>
            <a:r>
              <a:rPr lang="en-US" sz="3600" dirty="0"/>
              <a:t>but also body </a:t>
            </a:r>
            <a:r>
              <a:rPr lang="en-US" sz="3600" dirty="0" smtClean="0"/>
              <a:t>language.</a:t>
            </a:r>
            <a:endParaRPr lang="en-US" sz="3600" dirty="0"/>
          </a:p>
          <a:p>
            <a:r>
              <a:rPr lang="en-US" sz="3600" dirty="0" smtClean="0"/>
              <a:t>Students </a:t>
            </a:r>
            <a:r>
              <a:rPr lang="en-US" sz="3600" dirty="0"/>
              <a:t>receive a daily grade </a:t>
            </a:r>
            <a:r>
              <a:rPr lang="en-US" sz="3600" dirty="0" smtClean="0"/>
              <a:t>based on </a:t>
            </a:r>
            <a:r>
              <a:rPr lang="en-US" sz="3600" dirty="0"/>
              <a:t>their </a:t>
            </a:r>
            <a:r>
              <a:rPr lang="en-US" sz="3600" dirty="0" smtClean="0"/>
              <a:t>performance.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3375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The </a:t>
            </a:r>
            <a:r>
              <a:rPr lang="en-US" sz="3600" dirty="0"/>
              <a:t>performance of the </a:t>
            </a:r>
            <a:r>
              <a:rPr lang="en-US" sz="3600" dirty="0" smtClean="0"/>
              <a:t>model conversations </a:t>
            </a:r>
            <a:r>
              <a:rPr lang="en-US" sz="3600" dirty="0"/>
              <a:t>by </a:t>
            </a:r>
            <a:r>
              <a:rPr lang="en-US" sz="3600" dirty="0" smtClean="0"/>
              <a:t>all the </a:t>
            </a:r>
            <a:r>
              <a:rPr lang="en-US" sz="3600" dirty="0"/>
              <a:t>students should not take </a:t>
            </a:r>
            <a:r>
              <a:rPr lang="en-US" sz="3600" dirty="0" smtClean="0"/>
              <a:t>up more </a:t>
            </a:r>
            <a:r>
              <a:rPr lang="en-US" sz="3600" dirty="0"/>
              <a:t>than 10-15 </a:t>
            </a:r>
            <a:r>
              <a:rPr lang="en-US" sz="3600" dirty="0" smtClean="0"/>
              <a:t>minutes of class time.</a:t>
            </a:r>
            <a:endParaRPr lang="en-US" sz="3600" dirty="0"/>
          </a:p>
          <a:p>
            <a:r>
              <a:rPr lang="en-US" sz="3600" dirty="0" smtClean="0"/>
              <a:t>Learners </a:t>
            </a:r>
            <a:r>
              <a:rPr lang="en-US" sz="3600" dirty="0"/>
              <a:t>sometimes at first question the necessity of memorization or </a:t>
            </a:r>
            <a:r>
              <a:rPr lang="en-US" sz="3600" dirty="0" smtClean="0"/>
              <a:t>claim </a:t>
            </a:r>
            <a:r>
              <a:rPr lang="en-US" sz="3600" dirty="0"/>
              <a:t>they </a:t>
            </a:r>
            <a:r>
              <a:rPr lang="en-US" sz="3600" dirty="0" smtClean="0"/>
              <a:t>can’t memorize, but with explanation and coaching, this is not a problem. </a:t>
            </a:r>
            <a:endParaRPr lang="en-US" sz="3600" dirty="0"/>
          </a:p>
          <a:p>
            <a:r>
              <a:rPr lang="en-US" sz="3600" dirty="0" smtClean="0"/>
              <a:t>Certainly</a:t>
            </a:r>
            <a:r>
              <a:rPr lang="en-US" sz="3600" dirty="0"/>
              <a:t>, memorization </a:t>
            </a:r>
            <a:r>
              <a:rPr lang="en-US" sz="3600" dirty="0" smtClean="0"/>
              <a:t>is </a:t>
            </a:r>
            <a:r>
              <a:rPr lang="en-US" sz="3600" dirty="0"/>
              <a:t>only the first </a:t>
            </a:r>
            <a:r>
              <a:rPr lang="en-US" sz="3600" dirty="0" smtClean="0"/>
              <a:t>step </a:t>
            </a:r>
            <a:r>
              <a:rPr lang="en-US" sz="3600" dirty="0"/>
              <a:t>leading to our ultimate goal of communicative </a:t>
            </a:r>
            <a:r>
              <a:rPr lang="en-US" sz="3600" dirty="0" smtClean="0"/>
              <a:t>competence, but it’s a very important first step.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5541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136339"/>
            <a:ext cx="1219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American: </a:t>
            </a:r>
            <a:r>
              <a:rPr lang="zh-CN" altLang="en-US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请</a:t>
            </a:r>
            <a:r>
              <a:rPr lang="zh-CN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问，下一趟到天津的火车几点开？</a:t>
            </a:r>
            <a:endParaRPr lang="en-US" sz="32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CA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Chinese:  </a:t>
            </a:r>
            <a:r>
              <a:rPr lang="zh-CN" altLang="en-US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九</a:t>
            </a:r>
            <a:r>
              <a:rPr lang="zh-CN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点二十。可是现在已经九点一刻了，恐怕您来不及了。</a:t>
            </a:r>
            <a:endParaRPr lang="en-US" sz="32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CA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American: </a:t>
            </a:r>
            <a:r>
              <a:rPr lang="zh-CN" altLang="en-US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那</a:t>
            </a:r>
            <a:r>
              <a:rPr lang="zh-CN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么，再下一趟呢？</a:t>
            </a:r>
            <a:endParaRPr lang="en-US" sz="32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CA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Chinese:  </a:t>
            </a:r>
            <a:r>
              <a:rPr lang="zh-CN" altLang="en-US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我</a:t>
            </a:r>
            <a:r>
              <a:rPr lang="zh-CN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看看。再下一趟是十点半。</a:t>
            </a:r>
            <a:endParaRPr lang="en-US" sz="32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CA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American: </a:t>
            </a:r>
            <a:r>
              <a:rPr lang="zh-CN" altLang="en-US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好</a:t>
            </a:r>
            <a:r>
              <a:rPr lang="zh-CN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。那，我就坐十点半的。多少钱？</a:t>
            </a:r>
            <a:endParaRPr lang="en-US" sz="32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CA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Chinese:  </a:t>
            </a:r>
            <a:r>
              <a:rPr lang="zh-CN" altLang="en-US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十</a:t>
            </a:r>
            <a:r>
              <a:rPr lang="zh-CN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一块五。</a:t>
            </a:r>
            <a:endParaRPr lang="en-US" sz="32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CA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American: </a:t>
            </a:r>
            <a:r>
              <a:rPr lang="zh-CN" altLang="en-US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到</a:t>
            </a:r>
            <a:r>
              <a:rPr lang="zh-CN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天津要多长时间？</a:t>
            </a:r>
            <a:endParaRPr lang="en-US" sz="32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CA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Chinese:  </a:t>
            </a:r>
            <a:r>
              <a:rPr lang="zh-CN" altLang="en-US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差</a:t>
            </a:r>
            <a:r>
              <a:rPr lang="zh-CN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不多要两个半钟头。</a:t>
            </a:r>
            <a:endParaRPr lang="en-US" sz="32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CA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American: </a:t>
            </a:r>
            <a:r>
              <a:rPr lang="zh-CN" altLang="en-US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好</a:t>
            </a:r>
            <a:r>
              <a:rPr lang="zh-CN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，谢谢您！</a:t>
            </a:r>
            <a:endParaRPr lang="en-US" sz="32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060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/>
              <a:t>The Value and Importance of Drills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2800" dirty="0" smtClean="0"/>
              <a:t>Drills </a:t>
            </a:r>
            <a:r>
              <a:rPr lang="en-US" sz="12800" dirty="0"/>
              <a:t>are essential, but must be done </a:t>
            </a:r>
            <a:r>
              <a:rPr lang="en-US" sz="12800" dirty="0" smtClean="0"/>
              <a:t>appropriately.</a:t>
            </a:r>
            <a:endParaRPr lang="en-US" sz="12800" dirty="0"/>
          </a:p>
          <a:p>
            <a:r>
              <a:rPr lang="en-US" sz="12800" dirty="0" smtClean="0"/>
              <a:t>Drills </a:t>
            </a:r>
            <a:r>
              <a:rPr lang="en-US" sz="12800" dirty="0"/>
              <a:t>can help learners of the more difficult languages internalize the grammatical structures of the language they are </a:t>
            </a:r>
            <a:r>
              <a:rPr lang="en-US" sz="12800" dirty="0" smtClean="0"/>
              <a:t>studying.</a:t>
            </a:r>
            <a:endParaRPr lang="en-US" sz="12800" dirty="0"/>
          </a:p>
          <a:p>
            <a:r>
              <a:rPr lang="en-US" sz="12800" dirty="0" smtClean="0"/>
              <a:t>Drills </a:t>
            </a:r>
            <a:r>
              <a:rPr lang="en-US" sz="12800" dirty="0"/>
              <a:t>can </a:t>
            </a:r>
            <a:r>
              <a:rPr lang="en-US" sz="12800" dirty="0" smtClean="0"/>
              <a:t>also help </a:t>
            </a:r>
            <a:r>
              <a:rPr lang="en-US" sz="12800" dirty="0"/>
              <a:t>learners become more familiar with </a:t>
            </a:r>
            <a:r>
              <a:rPr lang="en-US" sz="12800" dirty="0" smtClean="0"/>
              <a:t>vocabulary, gain fluency, and increase </a:t>
            </a:r>
            <a:r>
              <a:rPr lang="en-US" sz="12800" dirty="0"/>
              <a:t>their confidence in </a:t>
            </a:r>
            <a:r>
              <a:rPr lang="en-US" sz="12800" dirty="0" smtClean="0"/>
              <a:t>speaking.</a:t>
            </a:r>
          </a:p>
          <a:p>
            <a:r>
              <a:rPr lang="en-US" sz="12800" dirty="0" smtClean="0"/>
              <a:t>Most drills should be done OUT OF CLASS by students in self-study mode working with audio recordings and software. </a:t>
            </a:r>
            <a:endParaRPr lang="en-US" sz="12800" dirty="0"/>
          </a:p>
          <a:p>
            <a:r>
              <a:rPr lang="en-US" sz="12800" dirty="0" smtClean="0"/>
              <a:t>The </a:t>
            </a:r>
            <a:r>
              <a:rPr lang="en-US" sz="12800" dirty="0"/>
              <a:t>value of drills as </a:t>
            </a:r>
            <a:r>
              <a:rPr lang="en-US" sz="12800" i="1" dirty="0"/>
              <a:t>enabling mechanisms</a:t>
            </a:r>
            <a:r>
              <a:rPr lang="en-US" sz="12800" dirty="0"/>
              <a:t> to help our students attain the ultimate goal of communicative competency should not be underestimated.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54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Drills: Example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i="1" dirty="0"/>
              <a:t>Instructions: </a:t>
            </a:r>
            <a:r>
              <a:rPr lang="en-US" sz="3200" dirty="0"/>
              <a:t>In answering the question, comment that you are, in each case, three years older than your interlocutor.</a:t>
            </a:r>
          </a:p>
          <a:p>
            <a:pPr marL="0" indent="0">
              <a:buNone/>
            </a:pPr>
            <a:r>
              <a:rPr lang="en-US" sz="3200" b="1" dirty="0"/>
              <a:t>1. </a:t>
            </a:r>
            <a:r>
              <a:rPr lang="en-US" sz="3200" b="1" dirty="0" err="1"/>
              <a:t>Wŏ</a:t>
            </a:r>
            <a:r>
              <a:rPr lang="en-US" sz="3200" b="1" dirty="0"/>
              <a:t> </a:t>
            </a:r>
            <a:r>
              <a:rPr lang="en-US" sz="3200" b="1" dirty="0" err="1"/>
              <a:t>jīnnián</a:t>
            </a:r>
            <a:r>
              <a:rPr lang="en-US" sz="3200" b="1" dirty="0"/>
              <a:t> </a:t>
            </a:r>
            <a:r>
              <a:rPr lang="en-US" sz="3200" b="1" dirty="0" err="1"/>
              <a:t>shíliùsuì</a:t>
            </a:r>
            <a:r>
              <a:rPr lang="en-US" sz="3200" b="1" dirty="0"/>
              <a:t>. </a:t>
            </a:r>
            <a:r>
              <a:rPr lang="en-US" sz="3200" b="1" dirty="0" err="1"/>
              <a:t>Nĭ</a:t>
            </a:r>
            <a:r>
              <a:rPr lang="en-US" sz="3200" b="1" dirty="0"/>
              <a:t> ne? &gt;</a:t>
            </a:r>
          </a:p>
          <a:p>
            <a:pPr marL="0" indent="0">
              <a:buNone/>
            </a:pPr>
            <a:r>
              <a:rPr lang="en-US" sz="3200" b="1" dirty="0"/>
              <a:t>	</a:t>
            </a:r>
            <a:r>
              <a:rPr lang="en-US" sz="3200" b="1" dirty="0" err="1"/>
              <a:t>Wŏ</a:t>
            </a:r>
            <a:r>
              <a:rPr lang="en-US" sz="3200" b="1" dirty="0"/>
              <a:t> </a:t>
            </a:r>
            <a:r>
              <a:rPr lang="en-US" sz="3200" b="1" dirty="0" err="1"/>
              <a:t>jīnnián</a:t>
            </a:r>
            <a:r>
              <a:rPr lang="en-US" sz="3200" b="1" dirty="0"/>
              <a:t> </a:t>
            </a:r>
            <a:r>
              <a:rPr lang="en-US" sz="3200" b="1" dirty="0" err="1"/>
              <a:t>shíjiŭsuì</a:t>
            </a:r>
            <a:r>
              <a:rPr lang="en-US" sz="3200" b="1" dirty="0"/>
              <a:t>.</a:t>
            </a:r>
          </a:p>
          <a:p>
            <a:pPr marL="0" indent="0">
              <a:buNone/>
            </a:pPr>
            <a:r>
              <a:rPr lang="en-US" sz="3200" b="1" dirty="0"/>
              <a:t>2. </a:t>
            </a:r>
            <a:r>
              <a:rPr lang="en-US" sz="3200" b="1" dirty="0" err="1"/>
              <a:t>Wŏ</a:t>
            </a:r>
            <a:r>
              <a:rPr lang="en-US" sz="3200" b="1" dirty="0"/>
              <a:t> </a:t>
            </a:r>
            <a:r>
              <a:rPr lang="en-US" sz="3200" b="1" dirty="0" err="1"/>
              <a:t>jīnnián</a:t>
            </a:r>
            <a:r>
              <a:rPr lang="en-US" sz="3200" b="1" dirty="0"/>
              <a:t> </a:t>
            </a:r>
            <a:r>
              <a:rPr lang="en-US" sz="3200" b="1" dirty="0" err="1"/>
              <a:t>èrshiyīsuì</a:t>
            </a:r>
            <a:r>
              <a:rPr lang="en-US" sz="3200" b="1" dirty="0"/>
              <a:t>. </a:t>
            </a:r>
            <a:r>
              <a:rPr lang="en-US" sz="3200" b="1" dirty="0" err="1"/>
              <a:t>Nĭ</a:t>
            </a:r>
            <a:r>
              <a:rPr lang="en-US" sz="3200" b="1" dirty="0"/>
              <a:t> ne? &gt;</a:t>
            </a:r>
          </a:p>
          <a:p>
            <a:pPr marL="0" indent="0">
              <a:buNone/>
            </a:pPr>
            <a:r>
              <a:rPr lang="en-US" sz="3200" b="1" dirty="0"/>
              <a:t>	</a:t>
            </a:r>
            <a:r>
              <a:rPr lang="en-US" sz="3200" b="1" dirty="0" err="1"/>
              <a:t>Wŏ</a:t>
            </a:r>
            <a:r>
              <a:rPr lang="en-US" sz="3200" b="1" dirty="0"/>
              <a:t> </a:t>
            </a:r>
            <a:r>
              <a:rPr lang="en-US" sz="3200" b="1" dirty="0" err="1"/>
              <a:t>jīnnián</a:t>
            </a:r>
            <a:r>
              <a:rPr lang="en-US" sz="3200" b="1" dirty="0"/>
              <a:t> </a:t>
            </a:r>
            <a:r>
              <a:rPr lang="en-US" sz="3200" b="1" dirty="0" err="1"/>
              <a:t>èrshisìsuì</a:t>
            </a:r>
            <a:r>
              <a:rPr lang="en-US" sz="3200" b="1" dirty="0"/>
              <a:t>.</a:t>
            </a:r>
          </a:p>
          <a:p>
            <a:pPr marL="0" indent="0">
              <a:buNone/>
            </a:pPr>
            <a:r>
              <a:rPr lang="en-US" sz="3200" b="1" dirty="0"/>
              <a:t>3. </a:t>
            </a:r>
            <a:r>
              <a:rPr lang="en-US" sz="3200" b="1" dirty="0" err="1"/>
              <a:t>Wŏ</a:t>
            </a:r>
            <a:r>
              <a:rPr lang="en-US" sz="3200" b="1" dirty="0"/>
              <a:t> </a:t>
            </a:r>
            <a:r>
              <a:rPr lang="en-US" sz="3200" b="1" dirty="0" err="1"/>
              <a:t>jīnnián</a:t>
            </a:r>
            <a:r>
              <a:rPr lang="en-US" sz="3200" b="1" dirty="0"/>
              <a:t> </a:t>
            </a:r>
            <a:r>
              <a:rPr lang="en-US" sz="3200" b="1" dirty="0" err="1"/>
              <a:t>sānshibāsuì</a:t>
            </a:r>
            <a:r>
              <a:rPr lang="en-US" sz="3200" b="1" dirty="0"/>
              <a:t>. </a:t>
            </a:r>
            <a:r>
              <a:rPr lang="en-US" sz="3200" b="1" dirty="0" err="1"/>
              <a:t>Nĭ</a:t>
            </a:r>
            <a:r>
              <a:rPr lang="en-US" sz="3200" b="1" dirty="0"/>
              <a:t> ne? &gt;</a:t>
            </a:r>
          </a:p>
          <a:p>
            <a:pPr marL="0" indent="0">
              <a:buNone/>
            </a:pPr>
            <a:r>
              <a:rPr lang="en-US" sz="3200" b="1" dirty="0"/>
              <a:t>	</a:t>
            </a:r>
            <a:r>
              <a:rPr lang="en-US" sz="3200" b="1" dirty="0" err="1"/>
              <a:t>Wŏ</a:t>
            </a:r>
            <a:r>
              <a:rPr lang="en-US" sz="3200" b="1" dirty="0"/>
              <a:t> </a:t>
            </a:r>
            <a:r>
              <a:rPr lang="en-US" sz="3200" b="1" dirty="0" err="1"/>
              <a:t>jīnnián</a:t>
            </a:r>
            <a:r>
              <a:rPr lang="en-US" sz="3200" b="1" dirty="0"/>
              <a:t> </a:t>
            </a:r>
            <a:r>
              <a:rPr lang="en-US" sz="3200" b="1" dirty="0" err="1"/>
              <a:t>sìshiyīsuì</a:t>
            </a:r>
            <a:r>
              <a:rPr lang="en-US" sz="32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298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Drills: Example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500" i="1" dirty="0">
                <a:cs typeface="Arial" panose="020B0604020202020204" pitchFamily="34" charset="0"/>
              </a:rPr>
              <a:t>Instructions:</a:t>
            </a:r>
            <a:r>
              <a:rPr lang="en-US" sz="3500" dirty="0">
                <a:cs typeface="Arial" panose="020B0604020202020204" pitchFamily="34" charset="0"/>
              </a:rPr>
              <a:t> Comment that, in each case, you have one more student in your class than the speaker does.</a:t>
            </a:r>
          </a:p>
          <a:p>
            <a:pPr marL="0" indent="0">
              <a:buNone/>
            </a:pPr>
            <a:r>
              <a:rPr lang="en-US" dirty="0">
                <a:cs typeface="Arial" panose="020B0604020202020204" pitchFamily="34" charset="0"/>
              </a:rPr>
              <a:t/>
            </a:r>
            <a:br>
              <a:rPr lang="en-US" dirty="0">
                <a:cs typeface="Arial" panose="020B0604020202020204" pitchFamily="34" charset="0"/>
              </a:rPr>
            </a:br>
            <a:r>
              <a:rPr lang="en-US" dirty="0">
                <a:cs typeface="Arial" panose="020B0604020202020204" pitchFamily="34" charset="0"/>
              </a:rPr>
              <a:t>1.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Wŏmen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bānshang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yŏu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jiŭge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tóngxué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. &gt; </a:t>
            </a: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Wŏmen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bānshang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yŏu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shíge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tóngxué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vi-VN" b="1" dirty="0">
                <a:latin typeface="Arial" panose="020B0604020202020204" pitchFamily="34" charset="0"/>
                <a:cs typeface="Arial" panose="020B0604020202020204" pitchFamily="34" charset="0"/>
              </a:rPr>
              <a:t>Wŏmen bānshang yŏu liăngge tóngxué.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&gt;</a:t>
            </a: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vi-VN" b="1" dirty="0">
                <a:latin typeface="Arial" panose="020B0604020202020204" pitchFamily="34" charset="0"/>
                <a:cs typeface="Arial" panose="020B0604020202020204" pitchFamily="34" charset="0"/>
              </a:rPr>
              <a:t>Wŏmen bānshang yŏu sān’ge tóngxué.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Wŏmen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bānshang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yŏu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liùge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tóngxué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. &gt;</a:t>
            </a: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Wŏmen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bānshang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yŏu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qíge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tóngxué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25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Drills: Example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4500" dirty="0"/>
              <a:t>Convert the 24-hour clock times, as commonly used in mainland China and Taiwan, to 12-hour clock times. Add </a:t>
            </a:r>
            <a:r>
              <a:rPr lang="en-US" sz="4500" b="1" dirty="0" err="1"/>
              <a:t>xiàwŭ</a:t>
            </a:r>
            <a:r>
              <a:rPr lang="en-US" sz="4500" b="1" dirty="0"/>
              <a:t> </a:t>
            </a:r>
            <a:r>
              <a:rPr lang="en-US" sz="4500" dirty="0"/>
              <a:t>or </a:t>
            </a:r>
            <a:r>
              <a:rPr lang="en-US" sz="4500" b="1" dirty="0" err="1"/>
              <a:t>wănshang</a:t>
            </a:r>
            <a:r>
              <a:rPr lang="en-US" sz="4500" b="1" dirty="0"/>
              <a:t> </a:t>
            </a:r>
            <a:r>
              <a:rPr lang="en-US" sz="4500" dirty="0"/>
              <a:t>as appropriate.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vi-VN" sz="3400" b="1" dirty="0"/>
              <a:t>Xiàyítàng dào Tiānjīnde huŏchē shísāndiăn èrshifēn </a:t>
            </a:r>
            <a:r>
              <a:rPr lang="en-US" sz="3400" b="1" dirty="0" err="1"/>
              <a:t>kāi</a:t>
            </a:r>
            <a:r>
              <a:rPr lang="en-US" sz="3400" b="1" dirty="0"/>
              <a:t>. &gt; </a:t>
            </a:r>
          </a:p>
          <a:p>
            <a:pPr marL="0" indent="0">
              <a:buNone/>
            </a:pPr>
            <a:r>
              <a:rPr lang="vi-VN" sz="3400" b="1" dirty="0"/>
              <a:t>Xiàyítàng dào Tiānjīnde huŏchē xiàwŭ yīdiăn</a:t>
            </a:r>
            <a:r>
              <a:rPr lang="en-US" sz="3400" b="1" dirty="0"/>
              <a:t> </a:t>
            </a:r>
            <a:r>
              <a:rPr lang="en-US" sz="3400" b="1" dirty="0" err="1"/>
              <a:t>èrshifēn</a:t>
            </a:r>
            <a:r>
              <a:rPr lang="en-US" sz="3400" b="1" dirty="0"/>
              <a:t> </a:t>
            </a:r>
            <a:r>
              <a:rPr lang="en-US" sz="3400" b="1" dirty="0" err="1"/>
              <a:t>kāi</a:t>
            </a:r>
            <a:r>
              <a:rPr lang="en-US" sz="3400" b="1" dirty="0"/>
              <a:t>.</a:t>
            </a:r>
          </a:p>
          <a:p>
            <a:pPr marL="0" indent="0">
              <a:buNone/>
            </a:pPr>
            <a:endParaRPr lang="en-US" sz="3400" b="1" dirty="0"/>
          </a:p>
          <a:p>
            <a:pPr marL="0" indent="0">
              <a:buNone/>
            </a:pPr>
            <a:r>
              <a:rPr lang="vi-VN" sz="3400" b="1" dirty="0"/>
              <a:t>Xiàyítàng dào Bĕijīngde huŏchē èrshidiăn shífēn kāi. </a:t>
            </a:r>
            <a:r>
              <a:rPr lang="en-US" sz="3400" b="1" dirty="0"/>
              <a:t>&gt;</a:t>
            </a:r>
          </a:p>
          <a:p>
            <a:pPr marL="0" indent="0">
              <a:buNone/>
            </a:pPr>
            <a:r>
              <a:rPr lang="vi-VN" sz="3400" b="1" dirty="0"/>
              <a:t>Xiàyítàng dào Bĕijīngde huŏchē wănshang</a:t>
            </a:r>
            <a:r>
              <a:rPr lang="en-US" sz="3400" b="1" dirty="0"/>
              <a:t> </a:t>
            </a:r>
            <a:r>
              <a:rPr lang="vi-VN" sz="3400" b="1" dirty="0"/>
              <a:t>bādiăn shífēn kāi.</a:t>
            </a:r>
            <a:endParaRPr lang="en-US" sz="3400" b="1" dirty="0"/>
          </a:p>
          <a:p>
            <a:pPr marL="0" indent="0">
              <a:buNone/>
            </a:pPr>
            <a:endParaRPr lang="vi-VN" sz="3400" b="1" dirty="0"/>
          </a:p>
          <a:p>
            <a:pPr marL="0" indent="0">
              <a:buNone/>
            </a:pPr>
            <a:r>
              <a:rPr lang="vi-VN" sz="3400" b="1" dirty="0"/>
              <a:t>Xiàyítàng dào Xīnjiāpōde huŏchē shíwŭdiăn </a:t>
            </a:r>
            <a:r>
              <a:rPr lang="en-US" sz="3400" b="1" dirty="0" err="1"/>
              <a:t>wŭshifēn</a:t>
            </a:r>
            <a:r>
              <a:rPr lang="en-US" sz="3400" b="1" dirty="0"/>
              <a:t> </a:t>
            </a:r>
            <a:r>
              <a:rPr lang="en-US" sz="3400" b="1" dirty="0" err="1"/>
              <a:t>kāi</a:t>
            </a:r>
            <a:r>
              <a:rPr lang="en-US" sz="3400" b="1" dirty="0"/>
              <a:t>. &gt;</a:t>
            </a:r>
          </a:p>
          <a:p>
            <a:pPr marL="0" indent="0">
              <a:buNone/>
            </a:pPr>
            <a:r>
              <a:rPr lang="vi-VN" sz="3400" b="1" dirty="0"/>
              <a:t>Xiàyítàng dào Xīnjiāpōde huŏchē xiàwŭ sāndiăn</a:t>
            </a:r>
            <a:r>
              <a:rPr lang="en-US" sz="3400" b="1" dirty="0"/>
              <a:t> </a:t>
            </a:r>
            <a:r>
              <a:rPr lang="en-US" sz="3400" b="1" dirty="0" err="1"/>
              <a:t>wŭshifēn</a:t>
            </a:r>
            <a:r>
              <a:rPr lang="en-US" sz="3400" b="1" dirty="0"/>
              <a:t> </a:t>
            </a:r>
            <a:r>
              <a:rPr lang="en-US" sz="3400" b="1" dirty="0" err="1"/>
              <a:t>kāi</a:t>
            </a:r>
            <a:r>
              <a:rPr lang="en-US" sz="3400" b="1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319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dirty="0" smtClean="0">
                <a:latin typeface="Calibri Light" panose="020F03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Drills: Example 4 (advanced)</a:t>
            </a:r>
            <a:endParaRPr lang="en-US" dirty="0">
              <a:latin typeface="Calibri Light" panose="020F03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sz="3200" b="1" i="1" dirty="0">
                <a:latin typeface="SimSun" panose="02010600030101010101" pitchFamily="2" charset="-122"/>
                <a:ea typeface="SimSun" panose="02010600030101010101" pitchFamily="2" charset="-122"/>
              </a:rPr>
              <a:t>（ 要 练 习 的 句 型 是</a:t>
            </a:r>
            <a:r>
              <a:rPr lang="en-US" sz="3200" b="1" i="1" dirty="0">
                <a:latin typeface="SimSun" panose="02010600030101010101" pitchFamily="2" charset="-122"/>
                <a:ea typeface="SimSun" panose="02010600030101010101" pitchFamily="2" charset="-122"/>
              </a:rPr>
              <a:t> “ </a:t>
            </a:r>
            <a:r>
              <a:rPr lang="zh-CN" altLang="en-US" sz="3200" b="1" i="1" dirty="0">
                <a:latin typeface="SimSun" panose="02010600030101010101" pitchFamily="2" charset="-122"/>
                <a:ea typeface="SimSun" panose="02010600030101010101" pitchFamily="2" charset="-122"/>
              </a:rPr>
              <a:t>岂 不 是</a:t>
            </a:r>
            <a:r>
              <a:rPr lang="en-US" sz="3200" b="1" i="1" dirty="0">
                <a:latin typeface="SimSun" panose="02010600030101010101" pitchFamily="2" charset="-122"/>
                <a:ea typeface="SimSun" panose="02010600030101010101" pitchFamily="2" charset="-122"/>
              </a:rPr>
              <a:t> … </a:t>
            </a:r>
            <a:r>
              <a:rPr lang="zh-CN" altLang="en-US" sz="3200" b="1" i="1" dirty="0">
                <a:latin typeface="SimSun" panose="02010600030101010101" pitchFamily="2" charset="-122"/>
                <a:ea typeface="SimSun" panose="02010600030101010101" pitchFamily="2" charset="-122"/>
              </a:rPr>
              <a:t>吗</a:t>
            </a:r>
            <a:r>
              <a:rPr lang="en-US" sz="3200" b="1" i="1" dirty="0">
                <a:latin typeface="SimSun" panose="02010600030101010101" pitchFamily="2" charset="-122"/>
                <a:ea typeface="SimSun" panose="02010600030101010101" pitchFamily="2" charset="-122"/>
              </a:rPr>
              <a:t> ” </a:t>
            </a:r>
            <a:r>
              <a:rPr lang="zh-CN" altLang="en-US" sz="3200" b="1" i="1" dirty="0"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altLang="zh-CN" sz="3200" b="1" i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sz="3200" i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老 师 ：他 这 样 做 不 就 是 要 破 产 了 吗 ？</a:t>
            </a:r>
            <a:r>
              <a:rPr 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</a:p>
          <a:p>
            <a:pPr marL="0" indent="0">
              <a:buNone/>
            </a:pPr>
            <a:r>
              <a:rPr lang="zh-CN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学 生 ：他 这 样 做 岂 不 是 要 破 产 了 吗 ？</a:t>
            </a:r>
            <a:r>
              <a:rPr 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</a:p>
          <a:p>
            <a:pPr marL="0" indent="0">
              <a:buNone/>
            </a:pPr>
            <a:r>
              <a:rPr lang="zh-CN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老 师 ：他 这 样 说 话 难 道 不 会 得 罪 人 吗 ？</a:t>
            </a:r>
            <a:r>
              <a:rPr 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</a:p>
          <a:p>
            <a:pPr marL="0" indent="0">
              <a:buNone/>
            </a:pPr>
            <a:r>
              <a:rPr lang="zh-CN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学 生 ：他 这 样 说 话 岂 不 是 会 得 罪 人 吗 ？</a:t>
            </a:r>
            <a:r>
              <a:rPr 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080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dirty="0" smtClean="0"/>
              <a:t>Drills: Example 5 (advanced)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sz="3200" b="1" i="1" dirty="0">
                <a:latin typeface="SimSun" panose="02010600030101010101" pitchFamily="2" charset="-122"/>
                <a:ea typeface="SimSun" panose="02010600030101010101" pitchFamily="2" charset="-122"/>
              </a:rPr>
              <a:t>（ 要 练 习 的 句 型 是 “不 外 是” </a:t>
            </a:r>
            <a:r>
              <a:rPr lang="zh-CN" altLang="en-US" sz="3200" b="1" i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altLang="zh-CN" sz="3200" b="1" i="1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sz="3200" i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老 师 ：他 的 报 告 就 是 有 关 汉 语 教 学 的 问 题 。</a:t>
            </a:r>
            <a:endParaRPr lang="en-US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学 生 ：他 的 报 告 不 外 是 有 关 汉 语 教 学 的 问 题 。</a:t>
            </a:r>
            <a:r>
              <a:rPr lang="en-CA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endParaRPr lang="en-US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老 师 ：做 筷 子 的 材 料 就 是 竹 子 、 塑 料 和 象 牙 。</a:t>
            </a:r>
            <a:r>
              <a:rPr lang="en-CA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endParaRPr lang="en-US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学 生 ：做 筷 子 的 材 料 不 外 是 竹 子 、 塑 料 和 象 牙 。</a:t>
            </a:r>
            <a:r>
              <a:rPr lang="en-CA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endParaRPr lang="en-US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009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dirty="0" smtClean="0"/>
              <a:t>Drills: Example 6 (advanced)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sz="3200" b="1" i="1" dirty="0">
                <a:latin typeface="SimSun" panose="02010600030101010101" pitchFamily="2" charset="-122"/>
                <a:ea typeface="SimSun" panose="02010600030101010101" pitchFamily="2" charset="-122"/>
              </a:rPr>
              <a:t>（ 要 练 习 的 成 语 是 “不 可 或 缺</a:t>
            </a:r>
            <a:r>
              <a:rPr lang="en-CA" sz="3200" b="1" i="1" dirty="0"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200" b="1" i="1" dirty="0"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en-CA" sz="3200" b="1" i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endParaRPr lang="en-CA" sz="3200" b="1" i="1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sz="3200" i="1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dirty="0" smtClean="0">
                <a:latin typeface="SimSun" panose="02010600030101010101" pitchFamily="2" charset="-122"/>
                <a:ea typeface="SimSun" panose="02010600030101010101" pitchFamily="2" charset="-122"/>
              </a:rPr>
              <a:t>老 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师 ：水 是 自 然 界 一 种 不 能 缺 乏 的 资 源 。</a:t>
            </a:r>
            <a:r>
              <a:rPr lang="en-CA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endParaRPr lang="en-US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学 生 ：水 是 自 然 界 一 种 不 可 或 缺 的 资 源 。</a:t>
            </a:r>
            <a:endParaRPr lang="en-US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老 师 ：发 展 科 技 的 时 期 ， 人 才 是 不 能 缺 乏 的 条 件 之 一 。</a:t>
            </a:r>
            <a:r>
              <a:rPr lang="en-CA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endParaRPr lang="en-US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学 生 ：发 展 科 技 的 时 期 ， 人 才 是 不 可 或 缺 的 条 件 之 一 。</a:t>
            </a:r>
            <a:endParaRPr lang="en-US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324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 smtClean="0"/>
              <a:t>ACT and FACT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 division between ACT and FACT makes sense for adult </a:t>
            </a:r>
            <a:r>
              <a:rPr lang="en-US" sz="3200" dirty="0" smtClean="0"/>
              <a:t>learners.</a:t>
            </a:r>
            <a:endParaRPr lang="en-US" sz="3200" dirty="0"/>
          </a:p>
          <a:p>
            <a:r>
              <a:rPr lang="en-US" sz="3200" dirty="0" smtClean="0"/>
              <a:t>ACT </a:t>
            </a:r>
            <a:r>
              <a:rPr lang="en-US" sz="3200" dirty="0"/>
              <a:t>= communicative practice, language performance, and language </a:t>
            </a:r>
            <a:r>
              <a:rPr lang="en-US" sz="3200" dirty="0" smtClean="0"/>
              <a:t>use (all </a:t>
            </a:r>
            <a:r>
              <a:rPr lang="en-US" sz="3200" dirty="0"/>
              <a:t>in Chinese, no English)</a:t>
            </a:r>
          </a:p>
          <a:p>
            <a:r>
              <a:rPr lang="en-US" sz="3200" dirty="0" smtClean="0"/>
              <a:t>FACT </a:t>
            </a:r>
            <a:r>
              <a:rPr lang="en-US" sz="3200" dirty="0"/>
              <a:t>= analysis and explanation about grammar, pronunciation, society, culture, language learning strategies, etc. (mostly in English at the beginning level, with lots of Chinese examples; at the intermediate and advanced levels, FACT can increasingly be done in Chinese)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32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 smtClean="0"/>
              <a:t>What </a:t>
            </a:r>
            <a:r>
              <a:rPr lang="en-US" sz="6000" dirty="0"/>
              <a:t>do you do in an ACT class?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800" dirty="0"/>
              <a:t>N</a:t>
            </a:r>
            <a:r>
              <a:rPr lang="en-US" sz="3800" dirty="0" smtClean="0"/>
              <a:t>o </a:t>
            </a:r>
            <a:r>
              <a:rPr lang="en-US" sz="3800" dirty="0"/>
              <a:t>English by instructor or students, all in Chinese!</a:t>
            </a:r>
          </a:p>
          <a:p>
            <a:r>
              <a:rPr lang="en-US" sz="3800" dirty="0" smtClean="0"/>
              <a:t>Should </a:t>
            </a:r>
            <a:r>
              <a:rPr lang="en-US" sz="3800" dirty="0"/>
              <a:t>be as small as possible (4-8 students ideal, up to 12 feasible)</a:t>
            </a:r>
          </a:p>
          <a:p>
            <a:r>
              <a:rPr lang="en-US" sz="3800" dirty="0"/>
              <a:t>P</a:t>
            </a:r>
            <a:r>
              <a:rPr lang="en-US" sz="3800" dirty="0" smtClean="0"/>
              <a:t>erformance </a:t>
            </a:r>
            <a:r>
              <a:rPr lang="en-US" sz="3800" dirty="0"/>
              <a:t>of </a:t>
            </a:r>
            <a:r>
              <a:rPr lang="en-US" sz="3800" dirty="0" smtClean="0"/>
              <a:t>Basic Conversation by students with </a:t>
            </a:r>
            <a:r>
              <a:rPr lang="en-US" sz="3800" dirty="0"/>
              <a:t>corrections by instructor and repair by students</a:t>
            </a:r>
          </a:p>
          <a:p>
            <a:r>
              <a:rPr lang="en-US" sz="3800" dirty="0"/>
              <a:t>S</a:t>
            </a:r>
            <a:r>
              <a:rPr lang="en-US" sz="3800" dirty="0" smtClean="0"/>
              <a:t>ome drilling </a:t>
            </a:r>
            <a:r>
              <a:rPr lang="en-US" sz="3800" dirty="0"/>
              <a:t>(but most drills </a:t>
            </a:r>
            <a:r>
              <a:rPr lang="en-US" sz="3800" dirty="0" smtClean="0"/>
              <a:t>should </a:t>
            </a:r>
            <a:r>
              <a:rPr lang="en-US" sz="3800" dirty="0"/>
              <a:t>be done out of class)</a:t>
            </a:r>
          </a:p>
          <a:p>
            <a:r>
              <a:rPr lang="en-US" sz="3800" dirty="0"/>
              <a:t>M</a:t>
            </a:r>
            <a:r>
              <a:rPr lang="en-US" sz="3800" dirty="0" smtClean="0"/>
              <a:t>any communicative activities (question </a:t>
            </a:r>
            <a:r>
              <a:rPr lang="en-US" sz="3800" dirty="0"/>
              <a:t>and answer, directed </a:t>
            </a:r>
            <a:r>
              <a:rPr lang="en-US" sz="3800" dirty="0" smtClean="0"/>
              <a:t>dialog, role </a:t>
            </a:r>
            <a:r>
              <a:rPr lang="en-US" sz="3800" dirty="0"/>
              <a:t>plays, </a:t>
            </a:r>
            <a:r>
              <a:rPr lang="en-US" sz="3800" dirty="0" smtClean="0"/>
              <a:t>discussion</a:t>
            </a:r>
          </a:p>
          <a:p>
            <a:r>
              <a:rPr lang="en-US" sz="3800" dirty="0" smtClean="0"/>
              <a:t>First a few Teacher-Student (T-S) interactions, </a:t>
            </a:r>
            <a:r>
              <a:rPr lang="en-US" sz="3800" dirty="0"/>
              <a:t>then </a:t>
            </a:r>
            <a:r>
              <a:rPr lang="en-US" sz="3800" dirty="0" smtClean="0"/>
              <a:t>many carefully monitored </a:t>
            </a:r>
            <a:r>
              <a:rPr lang="en-US" sz="3800" smtClean="0"/>
              <a:t>Student-Student </a:t>
            </a:r>
            <a:r>
              <a:rPr lang="en-US" sz="3800" smtClean="0"/>
              <a:t>(S-S</a:t>
            </a:r>
            <a:r>
              <a:rPr lang="en-US" sz="3800" dirty="0" smtClean="0"/>
              <a:t>) interactions</a:t>
            </a:r>
            <a:endParaRPr lang="en-US" sz="3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21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>What </a:t>
            </a:r>
            <a:r>
              <a:rPr lang="en-US" sz="4800" dirty="0"/>
              <a:t>about conducting small-group activities in </a:t>
            </a:r>
            <a:r>
              <a:rPr lang="en-US" sz="4800" dirty="0" smtClean="0"/>
              <a:t>ACT </a:t>
            </a:r>
            <a:r>
              <a:rPr lang="en-US" sz="4800" dirty="0"/>
              <a:t>class?</a:t>
            </a:r>
            <a:br>
              <a:rPr lang="en-US" sz="4800" dirty="0"/>
            </a:b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f </a:t>
            </a:r>
            <a:r>
              <a:rPr lang="en-US" sz="1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ACT class is already small (10 students or fewer), then </a:t>
            </a:r>
            <a:r>
              <a:rPr lang="en-US" sz="1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usually it is not </a:t>
            </a:r>
            <a:r>
              <a:rPr lang="en-US" sz="1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necessary to divide up </a:t>
            </a:r>
            <a:r>
              <a:rPr lang="en-US" sz="1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further.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28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If there are 15 </a:t>
            </a:r>
            <a:r>
              <a:rPr lang="en-US" sz="1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or 20 </a:t>
            </a:r>
            <a:r>
              <a:rPr lang="en-US" sz="1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or more students in the class, then </a:t>
            </a:r>
            <a:r>
              <a:rPr lang="en-US" sz="1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consider occasional small-group </a:t>
            </a:r>
            <a:r>
              <a:rPr lang="en-US" sz="1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activities.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28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Advantages of Small-Group Activities: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28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tudents </a:t>
            </a:r>
            <a:r>
              <a:rPr lang="en-US" sz="1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have more chance to </a:t>
            </a:r>
            <a:r>
              <a:rPr lang="en-US" sz="1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talk.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28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W</a:t>
            </a:r>
            <a:r>
              <a:rPr lang="en-US" sz="1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hat </a:t>
            </a:r>
            <a:r>
              <a:rPr lang="en-US" sz="1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happens is student-centered, not </a:t>
            </a:r>
            <a:r>
              <a:rPr lang="en-US" sz="1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teacher-centered.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28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Because the number </a:t>
            </a:r>
            <a:r>
              <a:rPr lang="en-US" sz="1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of people is fewer, </a:t>
            </a:r>
            <a:r>
              <a:rPr lang="en-US" sz="1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there is less pressure.</a:t>
            </a:r>
            <a:endParaRPr lang="en-US" sz="128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26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9455" y="1028343"/>
            <a:ext cx="1155469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Disadvantages of Small-Group Activities:</a:t>
            </a:r>
          </a:p>
          <a:p>
            <a:endParaRPr lang="en-US" sz="3200" b="1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 There is usually no teacher available to offer guidance and correction.</a:t>
            </a:r>
            <a:endParaRPr lang="en-US" sz="28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Important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linguistic content and situations may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end up not being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practiced</a:t>
            </a:r>
            <a:endParaRPr lang="en-US" sz="28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 Small-group activities easily get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off track (may even end up in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English!).</a:t>
            </a:r>
          </a:p>
          <a:p>
            <a:endParaRPr lang="en-US" sz="28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If you do 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decide to conduct small-group activities, 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then be sure to:</a:t>
            </a:r>
            <a:endParaRPr lang="en-US" sz="2800" b="1" dirty="0" smtClean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endParaRPr lang="en-US" sz="2800" b="1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Make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ground rules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clear.</a:t>
            </a:r>
            <a:endParaRPr lang="en-US" sz="28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bsolutely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no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English!</a:t>
            </a:r>
            <a:endParaRPr lang="en-US" sz="28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ssign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 specific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task.</a:t>
            </a:r>
            <a:endParaRPr lang="en-US" sz="28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ive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 time limit (5, 8, 10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minutes).</a:t>
            </a:r>
            <a:endParaRPr lang="en-US" sz="28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nstructor goes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from group to group modeling, correcting, and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mentoring.</a:t>
            </a:r>
            <a:endParaRPr lang="en-US" sz="28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endParaRPr lang="en-US" sz="2800" b="1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71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741646"/>
            <a:ext cx="12192000" cy="8371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6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What </a:t>
            </a:r>
            <a:r>
              <a:rPr lang="en-US" sz="6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do you do in a FACT class?</a:t>
            </a:r>
            <a:endParaRPr lang="en-US" sz="60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 A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FACT class can be (much) larger than an ACT class, so class size for a FACT class matters much less than for an ACT class</a:t>
            </a:r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In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 FACT class, both the students’ mother tongue (English) and the target language (Chinese) 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may be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spoken</a:t>
            </a:r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 Give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many EXAMPLES in the target language</a:t>
            </a:r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4. Make general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comments on how students are doing and how the course is going</a:t>
            </a:r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5. Comments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on common mistakes 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students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are making</a:t>
            </a:r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6. Presentation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of new material on pronunciation (“the geography of the mouth”: comparison of target language and English and possibly other languages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6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5846"/>
            <a:ext cx="12192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7. </a:t>
            </a:r>
            <a:r>
              <a:rPr lang="en-US" sz="3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Presentation </a:t>
            </a:r>
            <a:r>
              <a:rPr lang="en-US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of grammar, including contrast with English (e.g., </a:t>
            </a:r>
            <a:r>
              <a:rPr lang="en-US" sz="3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*Wo </a:t>
            </a:r>
            <a:r>
              <a:rPr lang="en-US" sz="3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chifan</a:t>
            </a:r>
            <a:r>
              <a:rPr lang="en-US" sz="3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zai</a:t>
            </a:r>
            <a:r>
              <a:rPr lang="en-US" sz="3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shitang</a:t>
            </a:r>
            <a:r>
              <a:rPr lang="en-US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US" sz="34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8. Comments </a:t>
            </a:r>
            <a:r>
              <a:rPr lang="en-US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on new vocabulary (</a:t>
            </a:r>
            <a:r>
              <a:rPr lang="en-US" sz="3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zuijin</a:t>
            </a:r>
            <a:r>
              <a:rPr lang="en-US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etc.)</a:t>
            </a:r>
            <a:endParaRPr lang="en-US" sz="34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9. Comments </a:t>
            </a:r>
            <a:r>
              <a:rPr lang="en-US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on Chinese culture and society</a:t>
            </a:r>
            <a:endParaRPr lang="en-US" sz="34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10. Comments </a:t>
            </a:r>
            <a:r>
              <a:rPr lang="en-US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on gestures and body language</a:t>
            </a:r>
            <a:endParaRPr lang="en-US" sz="34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11. Comments </a:t>
            </a:r>
            <a:r>
              <a:rPr lang="en-US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on language learning strategies (encourage students to share useful strategies they have developed)</a:t>
            </a:r>
            <a:endParaRPr lang="en-US" sz="34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12. Translation </a:t>
            </a:r>
            <a:r>
              <a:rPr lang="en-US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into English and explication of difficult parts of the readings</a:t>
            </a:r>
            <a:endParaRPr lang="en-US" sz="34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13. Explain </a:t>
            </a:r>
            <a:r>
              <a:rPr lang="en-US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how written language differs from spoken language</a:t>
            </a:r>
            <a:endParaRPr lang="en-US" sz="34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14. Give </a:t>
            </a:r>
            <a:r>
              <a:rPr lang="en-US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students a chance to ask </a:t>
            </a:r>
            <a:r>
              <a:rPr lang="en-US" sz="3400">
                <a:latin typeface="Times New Roman" panose="02020603050405020304" pitchFamily="18" charset="0"/>
                <a:ea typeface="Times New Roman" panose="02020603050405020304" pitchFamily="18" charset="0"/>
              </a:rPr>
              <a:t>QUESTIONS </a:t>
            </a:r>
            <a:r>
              <a:rPr lang="en-US" sz="340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since they can’t do this in </a:t>
            </a:r>
            <a:r>
              <a:rPr lang="en-US" sz="3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ACT class unless </a:t>
            </a:r>
            <a:r>
              <a:rPr lang="en-US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they ask in Chinese</a:t>
            </a:r>
            <a:r>
              <a:rPr lang="en-US" sz="3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US" sz="34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02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83127" y="2136339"/>
            <a:ext cx="1227512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15. After you have explained a grammar point, test students’ mastery by calling on students to translate </a:t>
            </a:r>
            <a:r>
              <a:rPr lang="en-US" sz="3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carefully prepared </a:t>
            </a:r>
            <a:r>
              <a:rPr lang="en-US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English sentences into Chinese</a:t>
            </a:r>
            <a:endParaRPr lang="en-US" sz="34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16. Translation </a:t>
            </a:r>
            <a:r>
              <a:rPr lang="en-US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drills can be useful: How do you say “1 </a:t>
            </a:r>
            <a:r>
              <a:rPr lang="en-US" sz="3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pen?” “2 teachers?” “3 </a:t>
            </a:r>
            <a:r>
              <a:rPr lang="en-US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books</a:t>
            </a:r>
            <a:r>
              <a:rPr lang="en-US" sz="3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?” etc.</a:t>
            </a:r>
            <a:endParaRPr lang="en-US" sz="34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17. Testing</a:t>
            </a:r>
            <a:r>
              <a:rPr lang="en-US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take advantage of the fact you have </a:t>
            </a:r>
            <a:r>
              <a:rPr lang="en-US" sz="3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 large group of students (several </a:t>
            </a:r>
            <a:r>
              <a:rPr lang="en-US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sections </a:t>
            </a:r>
            <a:r>
              <a:rPr lang="en-US" sz="3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combined): </a:t>
            </a:r>
            <a:r>
              <a:rPr lang="en-US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testing of listening, reading, and writing can all be </a:t>
            </a:r>
            <a:r>
              <a:rPr lang="en-US" sz="3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effectively be done </a:t>
            </a:r>
            <a:r>
              <a:rPr lang="en-US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as a large group</a:t>
            </a:r>
            <a:endParaRPr lang="en-US" sz="34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18. Discuss </a:t>
            </a:r>
            <a:r>
              <a:rPr lang="en-US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administrative matters, “housekeeping” issues</a:t>
            </a:r>
            <a:endParaRPr lang="en-US" sz="34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03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51344"/>
            <a:ext cx="121920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How to Implement ACT/FACT</a:t>
            </a:r>
          </a:p>
          <a:p>
            <a:r>
              <a:rPr lang="en-US" sz="30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 While </a:t>
            </a:r>
            <a:r>
              <a:rPr lang="en-US" sz="3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both ACT and FACT are important, ACT is ultimately much MORE important</a:t>
            </a:r>
            <a:endParaRPr lang="en-US" sz="30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Periodic 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FACT classes are especially important in beginning-level intensive programs, where a daily schedule comprising 1 hour of FACT and 3 to 5 hours of ACT is often appropriate </a:t>
            </a:r>
            <a:endParaRPr lang="en-US" sz="30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 In 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non-intensive programs (i.e., 1 hour a day, 5 hours per week), there are various options for bringing FACT to the students</a:t>
            </a:r>
            <a:endParaRPr lang="en-US" sz="30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4. There 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could be 4 hours per week of ACT and 1 hour of FACT</a:t>
            </a:r>
            <a:endParaRPr lang="en-US" sz="30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5. Or 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you could have ACT on MWF, and ½ hour of ACT followed by ½ hour of FACT on T/</a:t>
            </a:r>
            <a:r>
              <a:rPr lang="en-US" sz="3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</a:t>
            </a:r>
            <a:endParaRPr lang="en-US" sz="30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6. Or 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you could do ACT for the first 30-40 minutes of each class and save the last 10-20 minutes of each class for </a:t>
            </a:r>
            <a:r>
              <a:rPr lang="en-US" sz="3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FACT</a:t>
            </a:r>
            <a:endParaRPr lang="en-US" sz="3000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5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305342"/>
            <a:ext cx="1219200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Other Ways </a:t>
            </a:r>
            <a:r>
              <a:rPr lang="en-US" sz="4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of Handling FACT</a:t>
            </a:r>
            <a:endParaRPr lang="en-US" sz="3600" b="1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 Questions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by students after class is over</a:t>
            </a:r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Questions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by students during office hours or by appointment</a:t>
            </a:r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 Required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periodic 20-30 minute individual meetings with the instructor to discuss individual student’s progress, give students a chance to ask questions, and provide additional practice as needed</a:t>
            </a:r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4. Optional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late afternoon, evening, or weekend review classes</a:t>
            </a:r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5. Communication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by email</a:t>
            </a:r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6. The “Flipped Classroom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” approach: an old (not a new) 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concept</a:t>
            </a:r>
            <a:endParaRPr lang="en-US" sz="3200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46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582341"/>
            <a:ext cx="121920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The “Flipped Classroom”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Students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prepare everything BEFORE class so that class can be used for ACT-type activities (performance, practice in using the language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Put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INFORMATION about pronunciation, grammar, society, culture, etc. in the textbook or in a hand-out or online, give students a daily schedule with detailed instructions on what to prepare before each class, and have students study and prepare this material in advance</a:t>
            </a:r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 Most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students can read, study, and understand FACT-type content by themselves (but they cannot do ACT by themselves)</a:t>
            </a:r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4. If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they still have questions, they can come to instructor’s office</a:t>
            </a:r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endParaRPr lang="en-US" sz="3200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3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73891" y="197346"/>
            <a:ext cx="12265891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Coordinating In-Class Learning With Out-of-Class Learning</a:t>
            </a:r>
            <a:endParaRPr lang="en-US" sz="3600" b="1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 Learning Chinese consists 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of </a:t>
            </a:r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different learning 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activities, some </a:t>
            </a:r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best done 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 class with an instructor and others </a:t>
            </a:r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learners can do on 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their own.</a:t>
            </a:r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Learning 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activities involved for speaking/listening training might include: reading grammar and culture notes, listening to and drilling with audio/video/software, </a:t>
            </a:r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and 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engaging in various communicative activities</a:t>
            </a:r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 Learning 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activities </a:t>
            </a:r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for reading/writing might 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include </a:t>
            </a:r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studying 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structure of </a:t>
            </a:r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characters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writing characters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spc="-1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prereading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the </a:t>
            </a:r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lesson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reading </a:t>
            </a:r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out 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loud, asking </a:t>
            </a:r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questions about the reading, discussion of the reading, etc.</a:t>
            </a:r>
          </a:p>
          <a:p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4. Curriculum 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designers and instructors should give careful thought to </a:t>
            </a:r>
            <a:r>
              <a:rPr lang="en-US" sz="3200" b="1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which learning activities must be done in class with an instructor 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and, on the other hand, </a:t>
            </a:r>
            <a:r>
              <a:rPr lang="en-US" sz="3200" b="1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which learning activities students can do on their own outside of class</a:t>
            </a:r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3200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39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82122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en-US" sz="4000" b="1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More Flexible Approach to </a:t>
            </a:r>
            <a:r>
              <a:rPr lang="en-US" sz="4000" b="1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“</a:t>
            </a:r>
            <a:r>
              <a:rPr lang="en-US" sz="4000" b="1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Classes”</a:t>
            </a:r>
            <a:endParaRPr lang="en-US" sz="4000" b="1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 Traditionally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a class meets with the same </a:t>
            </a:r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group 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of students for a set number of days per week. </a:t>
            </a:r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A 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smarter approach might be to </a:t>
            </a:r>
            <a:r>
              <a:rPr lang="en-US" sz="3200" i="1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match the size of the class to the particular learning activity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so </a:t>
            </a:r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there 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might be </a:t>
            </a:r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 class 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per week in a large group of 30 students, </a:t>
            </a:r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 classes in 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medium-sized </a:t>
            </a:r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groups 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of 8 or 10 students, plus a weekly 20-minute tutorial.</a:t>
            </a:r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 FACT, reading, 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and listening comprehension </a:t>
            </a:r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could 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be done in </a:t>
            </a:r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 large 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group, but conversation </a:t>
            </a:r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in 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medium-sized group and in the tutorial</a:t>
            </a:r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2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4. In </a:t>
            </a:r>
            <a:r>
              <a:rPr lang="en-US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addition, of course, there would be a fairly large number of hours each week of out-of-class learning activities by learners using print media, audio, interactive computer software, etc.</a:t>
            </a:r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33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655" y="751344"/>
            <a:ext cx="12127345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Promises and Perils of Educational Technology</a:t>
            </a:r>
            <a:endParaRPr lang="en-US" sz="4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tabLst>
                <a:tab pos="-457200" algn="l"/>
              </a:tabLst>
            </a:pPr>
            <a:r>
              <a:rPr lang="en-US" sz="3200" spc="-15" dirty="0" smtClean="0">
                <a:latin typeface="Times New Roman" panose="02020603050405020304" pitchFamily="18" charset="0"/>
                <a:ea typeface="KEY GB Mingti" pitchFamily="2" charset="-122"/>
              </a:rPr>
              <a:t>1. </a:t>
            </a:r>
            <a:r>
              <a:rPr lang="en-US" sz="3200" spc="-15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Newer </a:t>
            </a:r>
            <a:r>
              <a:rPr lang="en-US" sz="3200" spc="-15" dirty="0">
                <a:latin typeface="Times New Roman" panose="02020603050405020304" pitchFamily="18" charset="0"/>
                <a:ea typeface="SimSun" panose="02010600030101010101" pitchFamily="2" charset="-122"/>
              </a:rPr>
              <a:t>technologies such as video and satellite reception allow us to provide learners with almost unlimited access to cultural materials from the target language countries</a:t>
            </a:r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2. Educational </a:t>
            </a:r>
            <a:r>
              <a:rPr lang="en-US" sz="3200" dirty="0">
                <a:latin typeface="Times New Roman" panose="02020603050405020304" pitchFamily="18" charset="0"/>
                <a:ea typeface="SimSun" panose="02010600030101010101" pitchFamily="2" charset="-122"/>
              </a:rPr>
              <a:t>technology can appeal to different </a:t>
            </a:r>
            <a:r>
              <a:rPr lang="en-US" sz="32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learning </a:t>
            </a:r>
            <a:r>
              <a:rPr lang="en-US" sz="3200" dirty="0">
                <a:latin typeface="Times New Roman" panose="02020603050405020304" pitchFamily="18" charset="0"/>
                <a:ea typeface="SimSun" panose="02010600030101010101" pitchFamily="2" charset="-122"/>
              </a:rPr>
              <a:t>styles </a:t>
            </a:r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3. Educational </a:t>
            </a:r>
            <a:r>
              <a:rPr lang="en-US" sz="3200" dirty="0">
                <a:latin typeface="Times New Roman" panose="02020603050405020304" pitchFamily="18" charset="0"/>
                <a:ea typeface="SimSun" panose="02010600030101010101" pitchFamily="2" charset="-122"/>
              </a:rPr>
              <a:t>technology facilitates our goal of student-centered instruction by putting the learners at the center of the enterprise. </a:t>
            </a:r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4. Educational </a:t>
            </a:r>
            <a:r>
              <a:rPr lang="en-US" sz="3200" dirty="0">
                <a:latin typeface="Times New Roman" panose="02020603050405020304" pitchFamily="18" charset="0"/>
                <a:ea typeface="SimSun" panose="02010600030101010101" pitchFamily="2" charset="-122"/>
              </a:rPr>
              <a:t>technology </a:t>
            </a:r>
            <a:r>
              <a:rPr lang="en-US" sz="3200" spc="-15" dirty="0">
                <a:latin typeface="Times New Roman" panose="02020603050405020304" pitchFamily="18" charset="0"/>
                <a:ea typeface="SimSun" panose="02010600030101010101" pitchFamily="2" charset="-122"/>
              </a:rPr>
              <a:t>enables us to make more efficient use of limited and expensive instructor </a:t>
            </a:r>
            <a:r>
              <a:rPr lang="en-US" sz="3200" spc="-15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time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We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move certain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language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activities, such as drill, out of the classroom, to be done by students in self-study mode on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computer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language learning laboratory or even in their own dormitory room</a:t>
            </a:r>
          </a:p>
          <a:p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54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582341"/>
            <a:ext cx="12192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spc="-15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6. Moving learning activities like drill, that students can do on their own, out of the classroom </a:t>
            </a:r>
            <a:r>
              <a:rPr lang="en-US" sz="3200" spc="-15" dirty="0">
                <a:latin typeface="Times New Roman" panose="02020603050405020304" pitchFamily="18" charset="0"/>
                <a:ea typeface="SimSun" panose="02010600030101010101" pitchFamily="2" charset="-122"/>
              </a:rPr>
              <a:t>frees up valuable classroom time </a:t>
            </a:r>
            <a:r>
              <a:rPr lang="en-US" sz="3200" spc="-15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for </a:t>
            </a:r>
            <a:r>
              <a:rPr lang="en-US" sz="3200" spc="-15" dirty="0">
                <a:latin typeface="Times New Roman" panose="02020603050405020304" pitchFamily="18" charset="0"/>
                <a:ea typeface="SimSun" panose="02010600030101010101" pitchFamily="2" charset="-122"/>
              </a:rPr>
              <a:t>those kinds of interactive learning activities—such as conversation practice, discussion, debate, or speech-making—that require a “live” </a:t>
            </a:r>
            <a:r>
              <a:rPr lang="en-US" sz="3200" spc="-15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instructor.</a:t>
            </a:r>
            <a:r>
              <a:rPr lang="en-US" sz="32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7. I</a:t>
            </a:r>
            <a:r>
              <a:rPr lang="en-US" sz="3200" spc="-15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t’s important </a:t>
            </a:r>
            <a:r>
              <a:rPr lang="en-US" sz="3200" spc="-15" dirty="0">
                <a:latin typeface="Times New Roman" panose="02020603050405020304" pitchFamily="18" charset="0"/>
                <a:ea typeface="SimSun" panose="02010600030101010101" pitchFamily="2" charset="-122"/>
              </a:rPr>
              <a:t>to </a:t>
            </a:r>
            <a:r>
              <a:rPr lang="en-US" sz="3200" spc="-15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design &amp; </a:t>
            </a:r>
            <a:r>
              <a:rPr lang="en-US" sz="3200" spc="-15" dirty="0">
                <a:latin typeface="Times New Roman" panose="02020603050405020304" pitchFamily="18" charset="0"/>
                <a:ea typeface="SimSun" panose="02010600030101010101" pitchFamily="2" charset="-122"/>
              </a:rPr>
              <a:t>implement a pedagogically valid curriculum. </a:t>
            </a:r>
            <a:endParaRPr lang="en-US" sz="32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8. In </a:t>
            </a:r>
            <a:r>
              <a:rPr lang="en-US" sz="3200" dirty="0">
                <a:latin typeface="Times New Roman" panose="02020603050405020304" pitchFamily="18" charset="0"/>
                <a:ea typeface="SimSun" panose="02010600030101010101" pitchFamily="2" charset="-122"/>
              </a:rPr>
              <a:t>developing multimedia </a:t>
            </a:r>
            <a:r>
              <a:rPr lang="en-US" sz="32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materials, </a:t>
            </a:r>
            <a:r>
              <a:rPr lang="en-US" sz="3200" dirty="0">
                <a:latin typeface="Times New Roman" panose="02020603050405020304" pitchFamily="18" charset="0"/>
                <a:ea typeface="SimSun" panose="02010600030101010101" pitchFamily="2" charset="-122"/>
              </a:rPr>
              <a:t>we</a:t>
            </a:r>
            <a:r>
              <a:rPr lang="en-US" sz="3200" i="1" spc="-15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3200" spc="-15" dirty="0">
                <a:latin typeface="Times New Roman" panose="02020603050405020304" pitchFamily="18" charset="0"/>
                <a:ea typeface="SimSun" panose="02010600030101010101" pitchFamily="2" charset="-122"/>
              </a:rPr>
              <a:t>must always </a:t>
            </a:r>
            <a:r>
              <a:rPr lang="en-US" sz="3200" b="1" spc="-15" dirty="0">
                <a:latin typeface="Times New Roman" panose="02020603050405020304" pitchFamily="18" charset="0"/>
                <a:ea typeface="SimSun" panose="02010600030101010101" pitchFamily="2" charset="-122"/>
              </a:rPr>
              <a:t>keep our pedagogical goals foremost in mind </a:t>
            </a:r>
            <a:r>
              <a:rPr lang="en-US" sz="3200" spc="-15" dirty="0">
                <a:latin typeface="Times New Roman" panose="02020603050405020304" pitchFamily="18" charset="0"/>
                <a:ea typeface="SimSun" panose="02010600030101010101" pitchFamily="2" charset="-122"/>
              </a:rPr>
              <a:t>and realize that </a:t>
            </a:r>
            <a:r>
              <a:rPr lang="en-US" sz="3200" dirty="0">
                <a:latin typeface="Times New Roman" panose="02020603050405020304" pitchFamily="18" charset="0"/>
                <a:ea typeface="SimSun" panose="02010600030101010101" pitchFamily="2" charset="-122"/>
              </a:rPr>
              <a:t>technology is only the medium; </a:t>
            </a:r>
            <a:r>
              <a:rPr lang="en-US" sz="3200" b="1" dirty="0">
                <a:latin typeface="Times New Roman" panose="02020603050405020304" pitchFamily="18" charset="0"/>
                <a:ea typeface="SimSun" panose="02010600030101010101" pitchFamily="2" charset="-122"/>
              </a:rPr>
              <a:t>instructional content and teaching methods are ultimately more important than technology</a:t>
            </a:r>
            <a:r>
              <a:rPr lang="en-US" sz="3200" dirty="0">
                <a:latin typeface="Times New Roman" panose="02020603050405020304" pitchFamily="18" charset="0"/>
                <a:ea typeface="SimSun" panose="02010600030101010101" pitchFamily="2" charset="-122"/>
              </a:rPr>
              <a:t>, and the majority of resources and time should be devoted to them. </a:t>
            </a:r>
            <a:endParaRPr lang="en-US" sz="3200" dirty="0" smtClean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062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43841"/>
            <a:ext cx="12192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spc="-15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9. Once </a:t>
            </a:r>
            <a:r>
              <a:rPr lang="en-US" sz="4000" spc="-15" dirty="0">
                <a:latin typeface="Times New Roman" panose="02020603050405020304" pitchFamily="18" charset="0"/>
                <a:ea typeface="SimSun" panose="02010600030101010101" pitchFamily="2" charset="-122"/>
              </a:rPr>
              <a:t>the pedagogical goals have been set, one may consider how technology may facilitate attaining those goals; but </a:t>
            </a:r>
            <a:r>
              <a:rPr lang="en-US" sz="4000" b="1" spc="-15" dirty="0">
                <a:latin typeface="Times New Roman" panose="02020603050405020304" pitchFamily="18" charset="0"/>
                <a:ea typeface="SimSun" panose="02010600030101010101" pitchFamily="2" charset="-122"/>
              </a:rPr>
              <a:t>it should always be the pedagogical goals that drive the technology</a:t>
            </a:r>
            <a:r>
              <a:rPr lang="en-US" sz="4000" spc="-15" dirty="0">
                <a:latin typeface="Times New Roman" panose="02020603050405020304" pitchFamily="18" charset="0"/>
                <a:ea typeface="SimSun" panose="02010600030101010101" pitchFamily="2" charset="-122"/>
              </a:rPr>
              <a:t>, and not the other way around</a:t>
            </a:r>
            <a:r>
              <a:rPr lang="en-US" sz="4000" spc="-15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endParaRPr lang="en-US" sz="40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43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39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2225</TotalTime>
  <Words>2449</Words>
  <Application>Microsoft Office PowerPoint</Application>
  <PresentationFormat>Widescreen</PresentationFormat>
  <Paragraphs>191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KEY GB Mingti</vt:lpstr>
      <vt:lpstr>SimSun</vt:lpstr>
      <vt:lpstr>Arial</vt:lpstr>
      <vt:lpstr>Calibri</vt:lpstr>
      <vt:lpstr>Calibri Light</vt:lpstr>
      <vt:lpstr>Courier New</vt:lpstr>
      <vt:lpstr>等线 Light</vt:lpstr>
      <vt:lpstr>Palatino Linotype</vt:lpstr>
      <vt:lpstr>Times New Roman</vt:lpstr>
      <vt:lpstr>Office Theme</vt:lpstr>
      <vt:lpstr>Tradition and Innovation in Chinese Language Learning and Teaching</vt:lpstr>
      <vt:lpstr>Introduction</vt:lpstr>
      <vt:lpstr>The Importance of Memorization</vt:lpstr>
      <vt:lpstr>PowerPoint Presentation</vt:lpstr>
      <vt:lpstr>PowerPoint Presentation</vt:lpstr>
      <vt:lpstr>PowerPoint Presentation</vt:lpstr>
      <vt:lpstr>The Value and Importance of Drills</vt:lpstr>
      <vt:lpstr>Drills: Example 1</vt:lpstr>
      <vt:lpstr>Drills: Example 2</vt:lpstr>
      <vt:lpstr>Drills: Example 3</vt:lpstr>
      <vt:lpstr>Drills: Example 4 (advanced)</vt:lpstr>
      <vt:lpstr>Drills: Example 5 (advanced)</vt:lpstr>
      <vt:lpstr>Drills: Example 6 (advanced)</vt:lpstr>
      <vt:lpstr>ACT and FACT</vt:lpstr>
      <vt:lpstr> What do you do in an ACT class? </vt:lpstr>
      <vt:lpstr> What about conducting small-group activities in ACT class?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Tradition and Innovation in Chinese Language Learning and Teaching</dc:title>
  <dc:creator>desktopadmin</dc:creator>
  <cp:lastModifiedBy>desktopadmin</cp:lastModifiedBy>
  <cp:revision>60</cp:revision>
  <dcterms:created xsi:type="dcterms:W3CDTF">2017-09-29T20:05:30Z</dcterms:created>
  <dcterms:modified xsi:type="dcterms:W3CDTF">2017-10-10T22:57:42Z</dcterms:modified>
</cp:coreProperties>
</file>