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2" r:id="rId10"/>
    <p:sldId id="284" r:id="rId11"/>
    <p:sldId id="264" r:id="rId12"/>
    <p:sldId id="285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83" r:id="rId21"/>
    <p:sldId id="272" r:id="rId22"/>
    <p:sldId id="273" r:id="rId23"/>
    <p:sldId id="295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92" r:id="rId32"/>
    <p:sldId id="293" r:id="rId33"/>
    <p:sldId id="294" r:id="rId34"/>
    <p:sldId id="281" r:id="rId35"/>
    <p:sldId id="286" r:id="rId36"/>
    <p:sldId id="287" r:id="rId37"/>
    <p:sldId id="288" r:id="rId38"/>
    <p:sldId id="289" r:id="rId39"/>
    <p:sldId id="291" r:id="rId40"/>
    <p:sldId id="29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3" autoAdjust="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0B070-C0B6-4B41-B17A-358D0614E646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E6BE2-6FF0-4EE1-8324-806F9AF73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E6BE2-6FF0-4EE1-8324-806F9AF73D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9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E6BE2-6FF0-4EE1-8324-806F9AF73D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977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6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4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0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8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6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4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4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18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48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9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83563-496F-4FAC-B232-ADA685E3FA78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EFF38-AE0F-432D-B763-E31B26DC9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4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8900" b="1" dirty="0" smtClean="0"/>
              <a:t/>
            </a:r>
            <a:br>
              <a:rPr lang="en-US" altLang="zh-TW" sz="8900" b="1" dirty="0" smtClean="0"/>
            </a:br>
            <a:r>
              <a:rPr lang="zh-TW" altLang="en-US" sz="60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對</a:t>
            </a:r>
            <a:r>
              <a:rPr lang="zh-TW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中</a:t>
            </a:r>
            <a:r>
              <a:rPr lang="zh-TW" altLang="en-US" sz="60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文書</a:t>
            </a:r>
            <a:r>
              <a:rPr lang="zh-TW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寫系</a:t>
            </a:r>
            <a:r>
              <a:rPr lang="zh-TW" altLang="en-US" sz="60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統</a:t>
            </a:r>
            <a:r>
              <a:rPr lang="zh-TW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的新視野</a:t>
            </a:r>
            <a:r>
              <a:rPr lang="en-US" altLang="zh-TW" sz="60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sz="6000" b="1" dirty="0" smtClean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TW" b="1" dirty="0" smtClean="0"/>
              <a:t>A New Perspective on the Chinese Writing System and Implications for Teaching Chinese</a:t>
            </a:r>
            <a:br>
              <a:rPr lang="en-US" altLang="zh-TW" b="1" dirty="0" smtClean="0"/>
            </a:br>
            <a:r>
              <a:rPr lang="en-US" altLang="zh-TW" sz="4900" b="1" dirty="0" smtClean="0"/>
              <a:t/>
            </a:r>
            <a:br>
              <a:rPr lang="en-US" altLang="zh-TW" sz="4900" b="1" dirty="0" smtClean="0"/>
            </a:br>
            <a:r>
              <a:rPr lang="en-US" sz="4900" b="1" dirty="0" smtClean="0"/>
              <a:t/>
            </a:r>
            <a:br>
              <a:rPr lang="en-US" sz="4900" b="1" dirty="0" smtClean="0"/>
            </a:b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altLang="ja-JP" sz="800" b="1" dirty="0" smtClean="0"/>
          </a:p>
          <a:p>
            <a:r>
              <a:rPr lang="ja-JP" altLang="en-US" sz="3400" b="1" dirty="0" smtClean="0"/>
              <a:t>顧</a:t>
            </a:r>
            <a:r>
              <a:rPr lang="ja-JP" altLang="en-US" sz="3400" b="1" dirty="0"/>
              <a:t>百</a:t>
            </a:r>
            <a:r>
              <a:rPr lang="ja-JP" altLang="en-US" sz="3400" b="1" dirty="0" smtClean="0"/>
              <a:t>里  </a:t>
            </a:r>
            <a:r>
              <a:rPr lang="en-US" altLang="ja-JP" sz="3400" b="1" dirty="0" smtClean="0"/>
              <a:t>(</a:t>
            </a:r>
            <a:r>
              <a:rPr lang="en-US" sz="3400" b="1" dirty="0" smtClean="0"/>
              <a:t>Cornelius </a:t>
            </a:r>
            <a:r>
              <a:rPr lang="en-US" sz="3400" b="1" dirty="0"/>
              <a:t>C. </a:t>
            </a:r>
            <a:r>
              <a:rPr lang="en-US" sz="3400" b="1" dirty="0" smtClean="0"/>
              <a:t>Kubler)</a:t>
            </a:r>
          </a:p>
          <a:p>
            <a:r>
              <a:rPr lang="zh-TW" altLang="en-US" sz="3400" b="1" dirty="0" smtClean="0">
                <a:latin typeface="MS PGothic" panose="020B0600070205080204" pitchFamily="34" charset="-128"/>
                <a:ea typeface="MS PGothic" panose="020B0600070205080204" pitchFamily="34" charset="-128"/>
              </a:rPr>
              <a:t>美</a:t>
            </a:r>
            <a:r>
              <a:rPr lang="zh-TW" altLang="en-US" sz="3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國威廉大</a:t>
            </a:r>
            <a:r>
              <a:rPr lang="zh-TW" altLang="en-US" sz="3400" b="1" dirty="0" smtClean="0">
                <a:latin typeface="MS PGothic" panose="020B0600070205080204" pitchFamily="34" charset="-128"/>
                <a:ea typeface="MS PGothic" panose="020B0600070205080204" pitchFamily="34" charset="-128"/>
              </a:rPr>
              <a:t>學 </a:t>
            </a:r>
            <a:r>
              <a:rPr lang="en-US" sz="3400" b="1" dirty="0" smtClean="0"/>
              <a:t> (Williams College)</a:t>
            </a:r>
            <a:endParaRPr lang="en-US" sz="3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6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600" b="1" dirty="0"/>
              <a:t>中文的書寫系統包括哪些組成部分？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Components of the Chinese writing system</a:t>
            </a:r>
            <a:r>
              <a:rPr lang="en-US" altLang="zh-CN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2800" dirty="0" smtClean="0">
                <a:latin typeface="Calibri" panose="020F0502020204030204" pitchFamily="34" charset="0"/>
                <a:ea typeface="SimSun" panose="02010600030101010101" pitchFamily="2" charset="-122"/>
              </a:rPr>
              <a:t>Traditional characters </a:t>
            </a:r>
            <a:r>
              <a:rPr lang="zh-TW" altLang="en-US" sz="12000" dirty="0">
                <a:latin typeface="Calibri" panose="020F0502020204030204" pitchFamily="34" charset="0"/>
                <a:ea typeface="SimSun" panose="02010600030101010101" pitchFamily="2" charset="-122"/>
              </a:rPr>
              <a:t>傳統的中國字</a:t>
            </a:r>
            <a:r>
              <a:rPr lang="en-US" altLang="zh-CN" sz="1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12000" dirty="0" smtClean="0"/>
              <a:t> </a:t>
            </a:r>
            <a:r>
              <a:rPr lang="ja-JP" altLang="en-US" sz="12800" dirty="0" smtClean="0">
                <a:latin typeface="KEY GB Mingti" pitchFamily="2" charset="-122"/>
                <a:ea typeface="KEY GB Mingti" pitchFamily="2" charset="-122"/>
              </a:rPr>
              <a:t>對</a:t>
            </a:r>
            <a:r>
              <a:rPr lang="ja-JP" altLang="en-US" sz="12000" dirty="0" smtClean="0">
                <a:latin typeface="KEY GB Mingti" pitchFamily="2" charset="-122"/>
                <a:ea typeface="KEY GB Mingti" pitchFamily="2" charset="-122"/>
              </a:rPr>
              <a:t> </a:t>
            </a:r>
            <a:r>
              <a:rPr lang="ja-JP" altLang="en-US" sz="12800" dirty="0" smtClean="0">
                <a:latin typeface="KEY GB Mingti" pitchFamily="2" charset="-122"/>
                <a:ea typeface="KEY GB Mingti" pitchFamily="2" charset="-122"/>
              </a:rPr>
              <a:t>、</a:t>
            </a:r>
            <a:r>
              <a:rPr lang="ja-JP" altLang="en-US" sz="12000" dirty="0" smtClean="0">
                <a:latin typeface="KEY GB Mingti" pitchFamily="2" charset="-122"/>
                <a:ea typeface="KEY GB Mingti" pitchFamily="2" charset="-122"/>
              </a:rPr>
              <a:t> </a:t>
            </a:r>
            <a:r>
              <a:rPr lang="ja-JP" altLang="en-US" sz="12800" dirty="0" smtClean="0">
                <a:latin typeface="KEY GB Mingti" pitchFamily="2" charset="-122"/>
                <a:ea typeface="KEY GB Mingti" pitchFamily="2" charset="-122"/>
              </a:rPr>
              <a:t>國</a:t>
            </a:r>
            <a:endParaRPr lang="en-US" altLang="ja-JP" sz="12800" dirty="0" smtClean="0">
              <a:latin typeface="KEY GB Mingti" pitchFamily="2" charset="-122"/>
              <a:ea typeface="KEY GB Mingti" pitchFamily="2" charset="-122"/>
            </a:endParaRPr>
          </a:p>
          <a:p>
            <a:pPr marL="0" indent="0">
              <a:buNone/>
            </a:pPr>
            <a:r>
              <a:rPr lang="en-US" altLang="ja-JP" sz="12800" dirty="0" smtClean="0">
                <a:latin typeface="Calibri" panose="020F0502020204030204" pitchFamily="34" charset="0"/>
                <a:ea typeface="KEY GB Mingti" pitchFamily="2" charset="-122"/>
              </a:rPr>
              <a:t>Simplified characters 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简</a:t>
            </a:r>
            <a:r>
              <a:rPr lang="ja-JP" altLang="en-US" sz="12800" dirty="0">
                <a:latin typeface="SimSun" panose="02010600030101010101" pitchFamily="2" charset="-122"/>
                <a:ea typeface="SimSun" panose="02010600030101010101" pitchFamily="2" charset="-122"/>
              </a:rPr>
              <a:t>体字</a:t>
            </a:r>
            <a:r>
              <a:rPr lang="en-US" sz="12800" dirty="0" smtClean="0"/>
              <a:t>: </a:t>
            </a:r>
            <a:r>
              <a:rPr lang="ja-JP" altLang="en-US" sz="12800" dirty="0" smtClean="0">
                <a:latin typeface="KEY GB Mingti" pitchFamily="2" charset="-122"/>
                <a:ea typeface="KEY GB Mingti" pitchFamily="2" charset="-122"/>
              </a:rPr>
              <a:t>对 </a:t>
            </a:r>
            <a:r>
              <a:rPr lang="ja-JP" altLang="en-US" sz="12800" dirty="0">
                <a:latin typeface="KEY GB Mingti" pitchFamily="2" charset="-122"/>
                <a:ea typeface="KEY GB Mingti" pitchFamily="2" charset="-122"/>
              </a:rPr>
              <a:t>、 </a:t>
            </a:r>
            <a:r>
              <a:rPr lang="ja-JP" altLang="en-US" sz="12800" dirty="0" smtClean="0">
                <a:latin typeface="KEY GB Mingti" pitchFamily="2" charset="-122"/>
                <a:ea typeface="KEY GB Mingti" pitchFamily="2" charset="-122"/>
              </a:rPr>
              <a:t>国</a:t>
            </a:r>
            <a:endParaRPr lang="ja-JP" altLang="en-US" sz="12800" dirty="0">
              <a:latin typeface="KEY GB Mingti" pitchFamily="2" charset="-122"/>
              <a:ea typeface="KEY GB Mingti" pitchFamily="2" charset="-122"/>
            </a:endParaRPr>
          </a:p>
          <a:p>
            <a:pPr marL="0" indent="0">
              <a:buNone/>
            </a:pPr>
            <a:r>
              <a:rPr lang="en-US" altLang="ja-JP" sz="12800" dirty="0" smtClean="0">
                <a:latin typeface="Calibri" panose="020F0502020204030204" pitchFamily="34" charset="0"/>
                <a:ea typeface="SimSun" panose="02010600030101010101" pitchFamily="2" charset="-122"/>
              </a:rPr>
              <a:t>Alternate characters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異體字</a:t>
            </a:r>
            <a:r>
              <a:rPr lang="en-US" sz="12800" dirty="0" smtClean="0"/>
              <a:t>: </a:t>
            </a:r>
            <a:r>
              <a:rPr lang="ja-JP" altLang="en-US" sz="12800" dirty="0" smtClean="0">
                <a:latin typeface="KEY GB Mingti" pitchFamily="2" charset="-122"/>
                <a:ea typeface="KEY GB Mingti" pitchFamily="2" charset="-122"/>
              </a:rPr>
              <a:t>対</a:t>
            </a:r>
            <a:r>
              <a:rPr lang="ja-JP" altLang="en-US" sz="12800" dirty="0">
                <a:latin typeface="KEY GB Mingti" pitchFamily="2" charset="-122"/>
                <a:ea typeface="KEY GB Mingti" pitchFamily="2" charset="-122"/>
              </a:rPr>
              <a:t>、  </a:t>
            </a:r>
            <a:r>
              <a:rPr lang="ja-JP" altLang="en-US" sz="12800" dirty="0" smtClean="0">
                <a:latin typeface="KEY GB Mingti" pitchFamily="2" charset="-122"/>
                <a:ea typeface="KEY GB Mingti" pitchFamily="2" charset="-122"/>
              </a:rPr>
              <a:t>囯</a:t>
            </a:r>
            <a:endParaRPr lang="en-US" altLang="ja-JP" sz="12800" dirty="0" smtClean="0">
              <a:latin typeface="KEY GB Mingti" pitchFamily="2" charset="-122"/>
              <a:ea typeface="KEY GB Mingti" pitchFamily="2" charset="-122"/>
            </a:endParaRPr>
          </a:p>
          <a:p>
            <a:pPr marL="0" indent="0">
              <a:buNone/>
            </a:pPr>
            <a:r>
              <a:rPr lang="en-US" sz="12800" dirty="0" smtClean="0">
                <a:ea typeface="SimSun" panose="02010600030101010101" pitchFamily="2" charset="-122"/>
              </a:rPr>
              <a:t>(or </a:t>
            </a:r>
            <a:r>
              <a:rPr lang="ja-JP" altLang="en-US" sz="12800" dirty="0">
                <a:latin typeface="SimSun" panose="02010600030101010101" pitchFamily="2" charset="-122"/>
                <a:ea typeface="SimSun" panose="02010600030101010101" pitchFamily="2" charset="-122"/>
              </a:rPr>
              <a:t>啤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酒 </a:t>
            </a:r>
            <a:r>
              <a:rPr lang="en-US" altLang="ja-JP" sz="128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&gt;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啤氿</a:t>
            </a:r>
            <a:r>
              <a:rPr lang="en-US" sz="12800" dirty="0" smtClean="0">
                <a:ea typeface="SimSun" panose="02010600030101010101" pitchFamily="2" charset="-122"/>
              </a:rPr>
              <a:t>)</a:t>
            </a:r>
            <a:endParaRPr lang="en-US" sz="128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ja-JP" sz="12800" dirty="0" smtClean="0">
                <a:ea typeface="SimSun" panose="02010600030101010101" pitchFamily="2" charset="-122"/>
              </a:rPr>
              <a:t>Roman alphabet (upper case) 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羅</a:t>
            </a:r>
            <a:r>
              <a:rPr lang="ja-JP" altLang="en-US" sz="12800" dirty="0">
                <a:latin typeface="SimSun" panose="02010600030101010101" pitchFamily="2" charset="-122"/>
                <a:ea typeface="SimSun" panose="02010600030101010101" pitchFamily="2" charset="-122"/>
              </a:rPr>
              <a:t>馬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字 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大寫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sz="12800" dirty="0" smtClean="0"/>
              <a:t>:</a:t>
            </a:r>
          </a:p>
          <a:p>
            <a:pPr marL="0" indent="0">
              <a:buNone/>
            </a:pPr>
            <a:r>
              <a:rPr lang="en-US" sz="12800" dirty="0" err="1" smtClean="0"/>
              <a:t>X</a:t>
            </a:r>
            <a:r>
              <a:rPr lang="en-US" sz="12800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光</a:t>
            </a:r>
            <a:r>
              <a:rPr lang="en-US" sz="12800" dirty="0" smtClean="0"/>
              <a:t> “X-ray,” </a:t>
            </a:r>
            <a:r>
              <a:rPr lang="en-US" sz="12800" dirty="0" err="1" smtClean="0"/>
              <a:t>B</a:t>
            </a:r>
            <a:r>
              <a:rPr lang="en-US" sz="12800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型肝炎</a:t>
            </a:r>
            <a:r>
              <a:rPr lang="en-US" sz="12800" dirty="0" smtClean="0"/>
              <a:t> “Hepatitis B,” </a:t>
            </a:r>
            <a:r>
              <a:rPr lang="en-US" sz="12800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卡拉</a:t>
            </a:r>
            <a:r>
              <a:rPr lang="en-US" sz="12800" dirty="0" err="1" smtClean="0"/>
              <a:t>OK</a:t>
            </a:r>
            <a:endParaRPr lang="en-US" sz="12800" dirty="0"/>
          </a:p>
          <a:p>
            <a:pPr marL="0" indent="0">
              <a:buNone/>
            </a:pPr>
            <a:r>
              <a:rPr lang="en-US" sz="12800" dirty="0" smtClean="0"/>
              <a:t>“Karaoke,” O </a:t>
            </a:r>
            <a:r>
              <a:rPr lang="ja-JP" altLang="en-US" sz="12800" dirty="0" smtClean="0"/>
              <a:t>不</a:t>
            </a:r>
            <a:r>
              <a:rPr lang="en-US" sz="12800" dirty="0" smtClean="0"/>
              <a:t> OK?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ja-JP" altLang="en-US" sz="12800" dirty="0">
                <a:latin typeface="SimSun" panose="02010600030101010101" pitchFamily="2" charset="-122"/>
                <a:ea typeface="SimSun" panose="02010600030101010101" pitchFamily="2" charset="-122"/>
              </a:rPr>
              <a:t>张</a:t>
            </a:r>
            <a:r>
              <a:rPr lang="en-US" sz="12800" dirty="0" smtClean="0">
                <a:latin typeface="KEY GB Mingti" pitchFamily="2" charset="-122"/>
                <a:ea typeface="KEY GB Mingti" pitchFamily="2" charset="-122"/>
              </a:rPr>
              <a:t>CD, O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血型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en-US" sz="12800" dirty="0"/>
              <a:t> </a:t>
            </a:r>
            <a:r>
              <a:rPr lang="en-US" sz="12800" dirty="0" smtClean="0">
                <a:latin typeface="KEY GB Mingti" pitchFamily="2" charset="-122"/>
                <a:ea typeface="KEY GB Mingti" pitchFamily="2" charset="-122"/>
              </a:rPr>
              <a:t>MP3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endParaRPr lang="en-US" sz="12800" dirty="0"/>
          </a:p>
          <a:p>
            <a:pPr marL="0" indent="0">
              <a:buNone/>
            </a:pPr>
            <a:r>
              <a:rPr 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3D</a:t>
            </a:r>
            <a:r>
              <a:rPr lang="ja-JP" altLang="en-US" sz="12800" dirty="0">
                <a:latin typeface="SimSun" panose="02010600030101010101" pitchFamily="2" charset="-122"/>
                <a:ea typeface="SimSun" panose="02010600030101010101" pitchFamily="2" charset="-122"/>
              </a:rPr>
              <a:t>银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幕</a:t>
            </a:r>
            <a:endParaRPr lang="en-US" altLang="ja-JP" sz="128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ja-JP" sz="12800" dirty="0" smtClean="0">
                <a:latin typeface="Calibri" panose="020F0502020204030204" pitchFamily="34" charset="0"/>
                <a:ea typeface="SimSun" panose="02010600030101010101" pitchFamily="2" charset="-122"/>
              </a:rPr>
              <a:t>Roman alphabet (lower case) 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羅馬字 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小寫</a:t>
            </a:r>
            <a:r>
              <a:rPr lang="en-US" altLang="ja-JP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ja-JP" sz="12800" dirty="0" smtClean="0"/>
              <a:t>:</a:t>
            </a:r>
            <a:r>
              <a:rPr lang="en-US" sz="12800" dirty="0" smtClean="0"/>
              <a:t> </a:t>
            </a:r>
          </a:p>
          <a:p>
            <a:pPr marL="0" indent="0">
              <a:buNone/>
            </a:pPr>
            <a:r>
              <a:rPr lang="en-US" sz="12800" dirty="0" err="1" smtClean="0"/>
              <a:t>e</a:t>
            </a:r>
            <a:r>
              <a:rPr lang="en-US" sz="12800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世代</a:t>
            </a:r>
            <a:r>
              <a:rPr lang="en-US" sz="12800" dirty="0" smtClean="0"/>
              <a:t> </a:t>
            </a:r>
            <a:r>
              <a:rPr lang="en-US" sz="12800" dirty="0"/>
              <a:t>“digital </a:t>
            </a:r>
            <a:r>
              <a:rPr lang="en-US" sz="12800" dirty="0" smtClean="0"/>
              <a:t>generation,” n</a:t>
            </a:r>
            <a:r>
              <a:rPr lang="ja-JP" altLang="en-US" sz="1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ja-JP" altLang="en-US" sz="12800" dirty="0" smtClean="0"/>
              <a:t> </a:t>
            </a:r>
            <a:r>
              <a:rPr lang="en-US" altLang="ja-JP" sz="12800" dirty="0" smtClean="0"/>
              <a:t>“indefinite</a:t>
            </a:r>
          </a:p>
          <a:p>
            <a:pPr marL="0" indent="0">
              <a:buNone/>
            </a:pPr>
            <a:r>
              <a:rPr lang="en-US" altLang="ja-JP" sz="12800" dirty="0" smtClean="0"/>
              <a:t> number of times”</a:t>
            </a:r>
            <a:endParaRPr lang="en-US" sz="12800" dirty="0"/>
          </a:p>
          <a:p>
            <a:endParaRPr lang="en-US" sz="5400" dirty="0" smtClean="0"/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4941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i="1" dirty="0" smtClean="0"/>
              <a:t>(components of the Chinese writing </a:t>
            </a:r>
            <a:r>
              <a:rPr lang="en-US" sz="3000" i="1" dirty="0"/>
              <a:t>s</a:t>
            </a:r>
            <a:r>
              <a:rPr lang="en-US" sz="3000" i="1" dirty="0" smtClean="0"/>
              <a:t>ystem, cont.)</a:t>
            </a:r>
            <a:br>
              <a:rPr lang="en-US" sz="3000" i="1" dirty="0" smtClean="0"/>
            </a:br>
            <a:endParaRPr lang="en-US" sz="3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Pinyin </a:t>
            </a:r>
            <a:r>
              <a:rPr lang="en-US" altLang="zh-CN" sz="2800" dirty="0" err="1" smtClean="0"/>
              <a:t>romanization</a:t>
            </a:r>
            <a:r>
              <a:rPr lang="en-US" altLang="zh-CN" sz="2800" dirty="0" smtClean="0"/>
              <a:t> system or Chinese phonetic alphabet (for rare characters or character entry)</a:t>
            </a:r>
          </a:p>
          <a:p>
            <a:pPr marL="0" indent="0">
              <a:buNone/>
            </a:pPr>
            <a:r>
              <a:rPr lang="zh-TW" altLang="en-US" sz="2800" dirty="0">
                <a:latin typeface="Calibri" panose="020F0502020204030204" pitchFamily="34" charset="0"/>
                <a:ea typeface="SimSun" panose="02010600030101010101" pitchFamily="2" charset="-122"/>
              </a:rPr>
              <a:t>漢語拼音、注音符號（注音、電腦輸入）</a:t>
            </a:r>
            <a:endParaRPr lang="en-US" altLang="ja-JP" sz="2800" dirty="0" smtClean="0"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ja-JP" sz="2800" dirty="0" smtClean="0">
                <a:latin typeface="Calibri" panose="020F0502020204030204" pitchFamily="34" charset="0"/>
                <a:ea typeface="SimSun" panose="02010600030101010101" pitchFamily="2" charset="-122"/>
              </a:rPr>
              <a:t>Arabic numbers 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阿</a:t>
            </a:r>
            <a:r>
              <a:rPr lang="ja-JP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拉伯数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字</a:t>
            </a:r>
            <a:r>
              <a:rPr lang="en-US" sz="2800" dirty="0" smtClean="0"/>
              <a:t>: 012345679 〇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Mathematical symbols 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数</a:t>
            </a:r>
            <a:r>
              <a:rPr lang="ja-JP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学符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号 </a:t>
            </a:r>
            <a:r>
              <a:rPr lang="en-US" sz="2800" dirty="0" smtClean="0"/>
              <a:t>: </a:t>
            </a:r>
            <a:r>
              <a:rPr lang="en-US" sz="2800" dirty="0"/>
              <a:t>+ – × ÷ = % </a:t>
            </a:r>
          </a:p>
          <a:p>
            <a:pPr marL="0" indent="0">
              <a:buNone/>
            </a:pPr>
            <a:r>
              <a:rPr lang="en-US" sz="2800" dirty="0" smtClean="0"/>
              <a:t>Special symbols 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特</a:t>
            </a:r>
            <a:r>
              <a:rPr lang="ja-JP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种符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号</a:t>
            </a:r>
            <a:r>
              <a:rPr lang="ja-JP" altLang="en-US" sz="2800" dirty="0" smtClean="0"/>
              <a:t> </a:t>
            </a:r>
            <a:r>
              <a:rPr lang="en-US" sz="2800" dirty="0" smtClean="0"/>
              <a:t>: ¥ </a:t>
            </a:r>
            <a:r>
              <a:rPr lang="en-US" sz="2800" dirty="0"/>
              <a:t>&amp; @ 々</a:t>
            </a:r>
          </a:p>
          <a:p>
            <a:pPr marL="0" indent="0">
              <a:buNone/>
            </a:pPr>
            <a:r>
              <a:rPr lang="en-US" sz="2800" dirty="0" smtClean="0"/>
              <a:t>Punctuation 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标</a:t>
            </a:r>
            <a:r>
              <a:rPr lang="ja-JP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点符</a:t>
            </a:r>
            <a:r>
              <a:rPr lang="ja-JP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号</a:t>
            </a:r>
            <a:r>
              <a:rPr lang="en-US" sz="2800" dirty="0" smtClean="0"/>
              <a:t>: </a:t>
            </a:r>
            <a:r>
              <a:rPr lang="en-US" sz="2800" dirty="0" smtClean="0">
                <a:latin typeface="KEY GB Mingti" pitchFamily="2" charset="-122"/>
                <a:ea typeface="KEY GB Mingti" pitchFamily="2" charset="-122"/>
              </a:rPr>
              <a:t>、，；。！？；……</a:t>
            </a:r>
          </a:p>
          <a:p>
            <a:pPr marL="0" indent="0">
              <a:buNone/>
            </a:pPr>
            <a:r>
              <a:rPr lang="en-US" sz="2800" dirty="0" smtClean="0">
                <a:latin typeface="KEY GB Mingti" pitchFamily="2" charset="-122"/>
                <a:ea typeface="KEY GB Mingti" pitchFamily="2" charset="-122"/>
              </a:rPr>
              <a:t>（）「」《》</a:t>
            </a:r>
            <a:endParaRPr lang="en-US" sz="2800" dirty="0">
              <a:latin typeface="KEY GB Mingti" pitchFamily="2" charset="-122"/>
              <a:ea typeface="KEY GB Mingti" pitchFamily="2" charset="-122"/>
            </a:endParaRPr>
          </a:p>
          <a:p>
            <a:pPr marL="0" indent="0">
              <a:buNone/>
            </a:pPr>
            <a:r>
              <a:rPr lang="en-US" sz="2800" dirty="0"/>
              <a:t>S</a:t>
            </a:r>
            <a:r>
              <a:rPr lang="en-US" sz="2800" dirty="0" smtClean="0"/>
              <a:t>pacing </a:t>
            </a:r>
            <a:r>
              <a:rPr lang="en-US" sz="2800" dirty="0"/>
              <a:t>conventions</a:t>
            </a:r>
          </a:p>
          <a:p>
            <a:pPr marL="0" indent="0">
              <a:buNone/>
            </a:pPr>
            <a:r>
              <a:rPr lang="en-US" sz="2800" dirty="0" smtClean="0"/>
              <a:t>Use </a:t>
            </a:r>
            <a:r>
              <a:rPr lang="en-US" sz="2800" dirty="0"/>
              <a:t>of smaller characters for </a:t>
            </a:r>
            <a:r>
              <a:rPr lang="en-US" sz="2800" dirty="0" smtClean="0"/>
              <a:t>humility, etc.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14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905000" y="5029200"/>
            <a:ext cx="5486400" cy="5667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>
          <a:xfrm>
            <a:off x="0" y="0"/>
            <a:ext cx="9301114" cy="6826470"/>
          </a:xfrm>
        </p:spPr>
      </p:pic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1752600" y="5181600"/>
            <a:ext cx="6172200" cy="8048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3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Local PC Account\Desktop\5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14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609600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4" name="Picture 6" descr="C:\Users\Local PC Account\Desktop\5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152400"/>
            <a:ext cx="539115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2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Local PC Account\Desktop\5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3153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2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Local PC Account\Desktop\5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99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Local PC Account\Desktop\1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5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Local PC Account\Desktop\1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20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Local PC Account\Desktop\IWC Pic for 17-3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Local PC Account\Desktop\1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67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Local PC Account\Desktop\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82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Local PC Account\Desktop\5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53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Local PC Account\Desktop\IWC Pic for 20-4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45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Local PC Account\Desktop\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60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Local PC Account\Desktop\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6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Local PC Account\Documents\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94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Local PC Account\Desktop\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2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Local PC Account\Desktop\1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14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Local PC Account\Desktop\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Local PC Account\Desktop\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17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ocal PC Account\Desktop\5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1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72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Local PC Account\Desktop\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93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Local PC Account\Desktop\55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52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7351712" cy="4114800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Local PC Account\Desktop\0420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9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8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Local PC Account\Desktop\9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0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Local PC Account\Desktop\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36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Local PC Account\Desktop\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87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Local PC Account\Desktop\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43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ocal PC Account\Desktop\3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37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cal PC Account\Desktop\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07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ocal PC Account\Desktop\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8" y="788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86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Local PC Account\Desktop\9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1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30" y="117693"/>
            <a:ext cx="911246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結</a:t>
            </a:r>
            <a:r>
              <a:rPr lang="ja-JP" altLang="en-US" sz="4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論 </a:t>
            </a:r>
            <a:r>
              <a:rPr lang="en-US" sz="4800" dirty="0" smtClean="0"/>
              <a:t>Conclusions</a:t>
            </a:r>
            <a:endParaRPr lang="en-US" sz="4800" dirty="0"/>
          </a:p>
          <a:p>
            <a:endParaRPr lang="en-US" sz="2800" dirty="0"/>
          </a:p>
          <a:p>
            <a:r>
              <a:rPr lang="en-US" altLang="zh-TW" sz="3200" dirty="0" smtClean="0"/>
              <a:t>1. </a:t>
            </a:r>
            <a:r>
              <a:rPr lang="zh-TW" altLang="en-US" sz="3200" dirty="0" smtClean="0"/>
              <a:t>中</a:t>
            </a:r>
            <a:r>
              <a:rPr lang="zh-TW" altLang="en-US" sz="3200" dirty="0"/>
              <a:t>文的書寫系統包含許多不同的成分，包括簡體和繁體字。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Chinese writing system includes many different components, including </a:t>
            </a:r>
            <a:r>
              <a:rPr lang="en-US" sz="3200" dirty="0" smtClean="0"/>
              <a:t>both simplified </a:t>
            </a:r>
            <a:r>
              <a:rPr lang="en-US" sz="3200" dirty="0"/>
              <a:t>and traditional </a:t>
            </a:r>
            <a:r>
              <a:rPr lang="en-US" sz="3200" dirty="0" smtClean="0"/>
              <a:t>characters.</a:t>
            </a:r>
            <a:endParaRPr lang="en-US" sz="3200" dirty="0"/>
          </a:p>
          <a:p>
            <a:endParaRPr lang="en-US" sz="800" dirty="0"/>
          </a:p>
          <a:p>
            <a:r>
              <a:rPr lang="en-US" altLang="zh-TW" sz="3200" dirty="0" smtClean="0"/>
              <a:t>2. </a:t>
            </a:r>
            <a:r>
              <a:rPr lang="zh-TW" altLang="en-US" sz="3200" dirty="0" smtClean="0"/>
              <a:t>中</a:t>
            </a:r>
            <a:r>
              <a:rPr lang="zh-TW" altLang="en-US" sz="3200" dirty="0"/>
              <a:t>文的母語者寫字時，根據需要從中文的書寫系統裡選出他們所需要的成分。</a:t>
            </a:r>
          </a:p>
          <a:p>
            <a:r>
              <a:rPr lang="en-US" sz="3200" dirty="0" smtClean="0"/>
              <a:t>Native </a:t>
            </a:r>
            <a:r>
              <a:rPr lang="en-US" sz="3200" dirty="0"/>
              <a:t>Chinese writers select the elements they need from the Chinese writing system based on their need, depending on the context and the message they wish to </a:t>
            </a:r>
            <a:r>
              <a:rPr lang="en-US" sz="3200" dirty="0" smtClean="0"/>
              <a:t>convey.</a:t>
            </a:r>
            <a:endParaRPr lang="en-US" sz="32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96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7346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/>
              <a:t>3. </a:t>
            </a:r>
            <a:r>
              <a:rPr lang="zh-TW" altLang="en-US" sz="3200" dirty="0" smtClean="0"/>
              <a:t>中</a:t>
            </a:r>
            <a:r>
              <a:rPr lang="zh-TW" altLang="en-US" sz="3200" dirty="0"/>
              <a:t>文的母語者能看懂甚麼，我們培訓出來的學生也應該能看懂甚麼。</a:t>
            </a:r>
          </a:p>
          <a:p>
            <a:r>
              <a:rPr lang="en-US" sz="3200" dirty="0" smtClean="0"/>
              <a:t>Students </a:t>
            </a:r>
            <a:r>
              <a:rPr lang="en-US" sz="3200" dirty="0"/>
              <a:t>should be able to read whatever native Chinese writers </a:t>
            </a:r>
            <a:r>
              <a:rPr lang="en-US" sz="3200" dirty="0" smtClean="0"/>
              <a:t>write.</a:t>
            </a:r>
            <a:endParaRPr lang="en-US" sz="3200" dirty="0"/>
          </a:p>
          <a:p>
            <a:endParaRPr lang="en-US" sz="3200" dirty="0"/>
          </a:p>
          <a:p>
            <a:r>
              <a:rPr lang="en-US" altLang="zh-TW" sz="3200" dirty="0" smtClean="0"/>
              <a:t>4. </a:t>
            </a:r>
            <a:r>
              <a:rPr lang="zh-TW" altLang="en-US" sz="3200" dirty="0" smtClean="0"/>
              <a:t>我</a:t>
            </a:r>
            <a:r>
              <a:rPr lang="zh-TW" altLang="en-US" sz="3200" dirty="0"/>
              <a:t>們的學生結訓前，應該能看懂簡體字和繁體字。</a:t>
            </a:r>
          </a:p>
          <a:p>
            <a:r>
              <a:rPr lang="en-US" sz="3200" dirty="0" smtClean="0"/>
              <a:t>Before </a:t>
            </a:r>
            <a:r>
              <a:rPr lang="en-US" sz="3200" dirty="0"/>
              <a:t>completing training, students should be able to read both simplified and </a:t>
            </a:r>
            <a:r>
              <a:rPr lang="en-US" sz="3200" dirty="0" smtClean="0"/>
              <a:t>traditional characters. </a:t>
            </a:r>
          </a:p>
          <a:p>
            <a:endParaRPr lang="en-US" sz="3200" dirty="0"/>
          </a:p>
          <a:p>
            <a:r>
              <a:rPr lang="en-US" altLang="zh-TW" sz="3200" dirty="0" smtClean="0"/>
              <a:t>5.</a:t>
            </a:r>
            <a:r>
              <a:rPr lang="zh-TW" altLang="en-US" sz="3200" dirty="0" smtClean="0"/>
              <a:t>對</a:t>
            </a:r>
            <a:r>
              <a:rPr lang="zh-TW" altLang="en-US" sz="3200" dirty="0"/>
              <a:t>大多數外籍生而言，會手寫一種漢字就夠了</a:t>
            </a:r>
            <a:r>
              <a:rPr lang="zh-TW" altLang="en-US" sz="3200" dirty="0" smtClean="0"/>
              <a:t>。 </a:t>
            </a:r>
            <a:endParaRPr lang="zh-TW" altLang="en-US" sz="3200" dirty="0"/>
          </a:p>
          <a:p>
            <a:r>
              <a:rPr lang="en-US" sz="3200" dirty="0" smtClean="0"/>
              <a:t>For most students, it is sufficient if they are able to write one kind of characters by hand.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5833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32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3200" dirty="0" smtClean="0"/>
              <a:t>6. </a:t>
            </a:r>
            <a:r>
              <a:rPr lang="zh-TW" altLang="en-US" sz="3200" dirty="0" smtClean="0"/>
              <a:t>理</a:t>
            </a:r>
            <a:r>
              <a:rPr lang="zh-TW" altLang="en-US" sz="3200" dirty="0"/>
              <a:t>想中的中文閱讀課程應該包括下列成分</a:t>
            </a:r>
            <a:r>
              <a:rPr lang="zh-TW" altLang="en-US" sz="3200" dirty="0" smtClean="0"/>
              <a:t>： </a:t>
            </a:r>
            <a:endParaRPr lang="zh-TW" altLang="en-US" sz="3200" dirty="0"/>
          </a:p>
          <a:p>
            <a:r>
              <a:rPr lang="en-US" sz="3200" dirty="0" smtClean="0"/>
              <a:t>An ideal </a:t>
            </a:r>
            <a:r>
              <a:rPr lang="en-US" sz="3200" dirty="0"/>
              <a:t>Chinese reading </a:t>
            </a:r>
            <a:r>
              <a:rPr lang="en-US" sz="3200" dirty="0" smtClean="0"/>
              <a:t>curriculum </a:t>
            </a:r>
            <a:r>
              <a:rPr lang="en-US" sz="3200" dirty="0"/>
              <a:t>should include the following components</a:t>
            </a:r>
            <a:r>
              <a:rPr lang="en-US" sz="3200" dirty="0" smtClean="0"/>
              <a:t>:</a:t>
            </a:r>
          </a:p>
          <a:p>
            <a:endParaRPr lang="en-US" sz="3200" dirty="0"/>
          </a:p>
          <a:p>
            <a:pPr marL="514350" indent="-514350">
              <a:buAutoNum type="alphaLcParenBoth"/>
            </a:pPr>
            <a:r>
              <a:rPr lang="zh-TW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簡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體字（但並非均為繁簡對照</a:t>
            </a:r>
            <a:r>
              <a:rPr lang="zh-TW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32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3200" dirty="0" smtClean="0"/>
              <a:t>simplified characters  (but </a:t>
            </a:r>
            <a:r>
              <a:rPr lang="en-US" sz="3200" dirty="0"/>
              <a:t>not </a:t>
            </a:r>
            <a:r>
              <a:rPr lang="en-US" sz="3200" dirty="0" smtClean="0"/>
              <a:t>always parallel </a:t>
            </a:r>
            <a:r>
              <a:rPr lang="en-US" sz="3200" dirty="0"/>
              <a:t>passages in </a:t>
            </a:r>
            <a:r>
              <a:rPr lang="en-US" sz="3200" dirty="0" smtClean="0"/>
              <a:t>simplified/traditional)</a:t>
            </a:r>
          </a:p>
          <a:p>
            <a:endParaRPr lang="en-US" dirty="0"/>
          </a:p>
          <a:p>
            <a:r>
              <a:rPr lang="en-US" altLang="ja-JP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(b)</a:t>
            </a:r>
            <a:r>
              <a:rPr lang="zh-TW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繁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體字（但並非均為繁簡對照）</a:t>
            </a:r>
            <a:endParaRPr lang="en-US" altLang="ja-JP" sz="32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3200" dirty="0" smtClean="0"/>
              <a:t>traditional characters  (but </a:t>
            </a:r>
            <a:r>
              <a:rPr lang="en-US" sz="3200" dirty="0"/>
              <a:t>not </a:t>
            </a:r>
            <a:r>
              <a:rPr lang="en-US" sz="3200" dirty="0" smtClean="0"/>
              <a:t>always parallel </a:t>
            </a:r>
            <a:r>
              <a:rPr lang="en-US" sz="3200" dirty="0"/>
              <a:t>passages in </a:t>
            </a:r>
            <a:r>
              <a:rPr lang="en-US" sz="3200" dirty="0" smtClean="0"/>
              <a:t>simplified/traditional)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4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(c)</a:t>
            </a:r>
            <a:r>
              <a:rPr lang="zh-TW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印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刷體（包括各種字號和字體如宋體、明體、楷體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……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等）</a:t>
            </a:r>
          </a:p>
          <a:p>
            <a:r>
              <a:rPr lang="en-US" sz="3200" dirty="0" smtClean="0"/>
              <a:t>print </a:t>
            </a:r>
            <a:r>
              <a:rPr lang="en-US" sz="3200" dirty="0"/>
              <a:t>(including various type sizes and type fonts)</a:t>
            </a:r>
          </a:p>
          <a:p>
            <a:endParaRPr lang="en-US" altLang="ja-JP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ja-JP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(d)</a:t>
            </a:r>
            <a:r>
              <a:rPr lang="zh-TW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手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寫體（不同的人的手寫體，包括連筆字）</a:t>
            </a:r>
          </a:p>
          <a:p>
            <a:r>
              <a:rPr lang="en-US" altLang="ja-JP" sz="3200" dirty="0" smtClean="0">
                <a:ea typeface="SimSun" panose="02010600030101010101" pitchFamily="2" charset="-122"/>
              </a:rPr>
              <a:t>h</a:t>
            </a:r>
            <a:r>
              <a:rPr lang="en-US" sz="3200" dirty="0" smtClean="0">
                <a:ea typeface="SimSun" panose="02010600030101010101" pitchFamily="2" charset="-122"/>
              </a:rPr>
              <a:t>andwriting </a:t>
            </a:r>
            <a:r>
              <a:rPr lang="en-US" sz="3200" dirty="0">
                <a:ea typeface="SimSun" panose="02010600030101010101" pitchFamily="2" charset="-122"/>
              </a:rPr>
              <a:t>(by various individuals, </a:t>
            </a:r>
            <a:r>
              <a:rPr lang="en-US" sz="3200" dirty="0" smtClean="0">
                <a:ea typeface="SimSun" panose="02010600030101010101" pitchFamily="2" charset="-122"/>
              </a:rPr>
              <a:t>including some moderately cursive writing)</a:t>
            </a:r>
            <a:endParaRPr lang="en-US" sz="3200" dirty="0">
              <a:ea typeface="SimSun" panose="02010600030101010101" pitchFamily="2" charset="-122"/>
            </a:endParaRPr>
          </a:p>
          <a:p>
            <a:endParaRPr lang="en-US" dirty="0">
              <a:ea typeface="SimSun" panose="02010600030101010101" pitchFamily="2" charset="-122"/>
            </a:endParaRPr>
          </a:p>
          <a:p>
            <a:r>
              <a:rPr lang="en-US" altLang="ja-JP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(e)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 中文書寫系統的其他成分（如異體字、羅馬字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……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等</a:t>
            </a:r>
            <a:r>
              <a:rPr lang="zh-TW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32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3200" dirty="0" smtClean="0"/>
              <a:t>other </a:t>
            </a:r>
            <a:r>
              <a:rPr lang="en-US" sz="3200" dirty="0"/>
              <a:t>components of the Chinese writing system (alternate characters, Roman alphabet, etc.)</a:t>
            </a:r>
          </a:p>
          <a:p>
            <a:endParaRPr lang="en-US" altLang="ja-JP" sz="40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605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296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7. 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測驗要反映課程，因此閱讀測驗應該考學生對以上各種成分的閱讀能力。簡體字、繁體字應該分開考，不宜繁簡對照或讓學生自己選他們要考哪種字。</a:t>
            </a:r>
            <a:endParaRPr lang="ja-JP" altLang="en-US" sz="2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3200" dirty="0"/>
              <a:t>The testing system must reflect the curriculum, so reading tests should assess students' </a:t>
            </a:r>
            <a:r>
              <a:rPr lang="en-US" sz="3200" dirty="0" smtClean="0"/>
              <a:t>proficiency in reading </a:t>
            </a:r>
            <a:r>
              <a:rPr lang="en-US" sz="3200" dirty="0"/>
              <a:t>the various components </a:t>
            </a:r>
            <a:r>
              <a:rPr lang="en-US" sz="3200" dirty="0" smtClean="0"/>
              <a:t>above. Arranging </a:t>
            </a:r>
            <a:r>
              <a:rPr lang="en-US" sz="3200" dirty="0"/>
              <a:t>parallel passages in simplified and traditional characters and </a:t>
            </a:r>
            <a:r>
              <a:rPr lang="en-US" sz="3200" dirty="0" smtClean="0"/>
              <a:t>allowing </a:t>
            </a:r>
            <a:r>
              <a:rPr lang="en-US" sz="3200" dirty="0"/>
              <a:t>students </a:t>
            </a:r>
            <a:r>
              <a:rPr lang="en-US" sz="3200" dirty="0" smtClean="0"/>
              <a:t>to choose </a:t>
            </a:r>
            <a:r>
              <a:rPr lang="en-US" sz="3200" dirty="0"/>
              <a:t>which they wish to test in is usually not </a:t>
            </a:r>
            <a:r>
              <a:rPr lang="en-US" sz="3200" dirty="0" smtClean="0"/>
              <a:t>appropriate.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9013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99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799</Words>
  <Application>Microsoft Office PowerPoint</Application>
  <PresentationFormat>On-screen Show (4:3)</PresentationFormat>
  <Paragraphs>62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KEY GB Mingti</vt:lpstr>
      <vt:lpstr>ＭＳ Ｐゴシック</vt:lpstr>
      <vt:lpstr>ＭＳ Ｐゴシック</vt:lpstr>
      <vt:lpstr>新細明體</vt:lpstr>
      <vt:lpstr>SimSun</vt:lpstr>
      <vt:lpstr>SimSun</vt:lpstr>
      <vt:lpstr>Arial</vt:lpstr>
      <vt:lpstr>Calibri</vt:lpstr>
      <vt:lpstr>Times New Roman</vt:lpstr>
      <vt:lpstr>Office Theme</vt:lpstr>
      <vt:lpstr> 對中文書寫系統的新視野 A New Perspective on the Chinese Writing System and Implications for Teaching Chinese   </vt:lpstr>
      <vt:lpstr>中文的書寫系統包括哪些組成部分？ Components of the Chinese writing system </vt:lpstr>
      <vt:lpstr>(components of the Chinese writing system, cont.)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LEARNING CHINESE LANGUAGE AND CULTURE</dc:title>
  <dc:creator>Local PC Account</dc:creator>
  <cp:lastModifiedBy>desktopadmin</cp:lastModifiedBy>
  <cp:revision>87</cp:revision>
  <dcterms:created xsi:type="dcterms:W3CDTF">2015-04-17T05:17:18Z</dcterms:created>
  <dcterms:modified xsi:type="dcterms:W3CDTF">2017-12-19T19:44:33Z</dcterms:modified>
</cp:coreProperties>
</file>