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image/png" Extension="png"/>
  <Default ContentType="application/xml" Extension="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6.xml"/>
  <Override ContentType="application/vnd.openxmlformats-officedocument.presentationml.slide+xml" PartName="/ppt/slides/slide21.xml"/>
  <Override ContentType="application/vnd.openxmlformats-officedocument.presentationml.slide+xml" PartName="/ppt/slides/slide2.xml"/>
  <Override ContentType="application/vnd.openxmlformats-officedocument.presentationml.slide+xml" PartName="/ppt/slides/slide26.xml"/>
  <Override ContentType="application/vnd.openxmlformats-officedocument.presentationml.slide+xml" PartName="/ppt/slides/slide25.xml"/>
  <Override ContentType="application/vnd.openxmlformats-officedocument.presentationml.slide+xml" PartName="/ppt/slides/slide6.xml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4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0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1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27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+xml" PartName="/ppt/slides/slide4.xml"/>
  <Override ContentType="application/vnd.openxmlformats-officedocument.presentationml.slide+xml" PartName="/ppt/slides/slide14.xml"/>
  <Override ContentType="application/vnd.openxmlformats-officedocument.presentationml.slide+xml" PartName="/ppt/slides/slide5.xml"/>
  <Override ContentType="application/vnd.openxmlformats-officedocument.presentationml.slide+xml" PartName="/ppt/slides/slide22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12" Type="http://schemas.openxmlformats.org/officeDocument/2006/relationships/slide" Target="slides/slide6.xml"/><Relationship Id="rId31" Type="http://schemas.openxmlformats.org/officeDocument/2006/relationships/slide" Target="slides/slide25.xml"/><Relationship Id="rId13" Type="http://schemas.openxmlformats.org/officeDocument/2006/relationships/slide" Target="slides/slide7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34" Type="http://schemas.openxmlformats.org/officeDocument/2006/relationships/slide" Target="slides/slide28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29" Type="http://schemas.openxmlformats.org/officeDocument/2006/relationships/slide" Target="slides/slide2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" Type="http://schemas.openxmlformats.org/officeDocument/2006/relationships/presProps" Target="presProps.xml"/><Relationship Id="rId21" Type="http://schemas.openxmlformats.org/officeDocument/2006/relationships/slide" Target="slides/slide15.xml"/><Relationship Id="rId1" Type="http://schemas.openxmlformats.org/officeDocument/2006/relationships/theme" Target="theme/theme4.xml"/><Relationship Id="rId22" Type="http://schemas.openxmlformats.org/officeDocument/2006/relationships/slide" Target="slides/slide16.xml"/><Relationship Id="rId4" Type="http://schemas.openxmlformats.org/officeDocument/2006/relationships/slideMaster" Target="slideMasters/slideMaster1.xml"/><Relationship Id="rId23" Type="http://schemas.openxmlformats.org/officeDocument/2006/relationships/slide" Target="slides/slide17.xml"/><Relationship Id="rId3" Type="http://schemas.openxmlformats.org/officeDocument/2006/relationships/tableStyles" Target="tableStyles.xml"/><Relationship Id="rId24" Type="http://schemas.openxmlformats.org/officeDocument/2006/relationships/slide" Target="slides/slide18.xml"/><Relationship Id="rId20" Type="http://schemas.openxmlformats.org/officeDocument/2006/relationships/slide" Target="slides/slide14.xml"/><Relationship Id="rId9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8" Type="http://schemas.openxmlformats.org/officeDocument/2006/relationships/slide" Target="slides/slide2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7" name="Shape 12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2" name="Shape 13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0" name="Shape 14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8" name="Shape 148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 based and research based</a:t>
            </a:r>
          </a:p>
        </p:txBody>
      </p:sp>
      <p:sp>
        <p:nvSpPr>
          <p:cNvPr id="156" name="Shape 156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Combine the communication skills with media skills will be further discuss in details.</a:t>
            </a:r>
          </a:p>
        </p:txBody>
      </p:sp>
      <p:sp>
        <p:nvSpPr>
          <p:cNvPr id="166" name="Shape 166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3" name="Shape 173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function: 说服，表达，整合并评定资讯，申论，论述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form 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初级：我喜欢…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中级：因为…; 比较；所以；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高级： 根据， 依照；仍然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Shape 181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7" name="Shape 18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Mind mapping</a:t>
            </a:r>
          </a:p>
        </p:txBody>
      </p:sp>
      <p:sp>
        <p:nvSpPr>
          <p:cNvPr id="194" name="Shape 194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0" name="Shape 20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轉折語, 介詞</a:t>
            </a:r>
          </a:p>
        </p:txBody>
      </p:sp>
      <p:sp>
        <p:nvSpPr>
          <p:cNvPr id="201" name="Shape 201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3" name="Shape 2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Shape 214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0" name="Shape 22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6" name="Shape 226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5" name="Shape 235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2" name="Shape 24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9" name="Shape 249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5" name="Shape 255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7" name="Shape 267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4" name="Shape 274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2" name="Shape 282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0" name="Shape 29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Shape 291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0" name="Shape 30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0" name="Shape 31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1" name="Shape 321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0" name="Shape 330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6" name="Shape 336"/>
          <p:cNvSpPr/>
          <p:nvPr>
            <p:ph idx="2" type="sldImg"/>
          </p:nvPr>
        </p:nvSpPr>
        <p:spPr>
          <a:xfrm>
            <a:off x="380999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2" Type="http://schemas.openxmlformats.org/officeDocument/2006/relationships/image" Target="../media/image00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2" Type="http://schemas.openxmlformats.org/officeDocument/2006/relationships/image" Target="../media/image0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2" Type="http://schemas.openxmlformats.org/officeDocument/2006/relationships/image" Target="../media/image0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2" Type="http://schemas.openxmlformats.org/officeDocument/2006/relationships/image" Target="../media/image00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2" type="body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-1" y="3498110"/>
            <a:ext cx="9151089" cy="0"/>
          </a:xfrm>
          <a:prstGeom prst="rtTriangle">
            <a:avLst/>
          </a:prstGeom>
          <a:gradFill>
            <a:gsLst>
              <a:gs pos="0">
                <a:srgbClr val="007593"/>
              </a:gs>
              <a:gs pos="55000">
                <a:srgbClr val="5FD0EC"/>
              </a:gs>
              <a:gs pos="100000">
                <a:srgbClr val="007593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41" name="Shape 41"/>
          <p:cNvSpPr txBox="1"/>
          <p:nvPr>
            <p:ph type="ctrTitle"/>
          </p:nvPr>
        </p:nvSpPr>
        <p:spPr>
          <a:xfrm>
            <a:off x="685800" y="1314450"/>
            <a:ext cx="7772400" cy="137232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1" type="subTitle"/>
          </p:nvPr>
        </p:nvSpPr>
        <p:spPr>
          <a:xfrm>
            <a:off x="685800" y="2708705"/>
            <a:ext cx="7772400" cy="8997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64008" rtl="0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/>
            </a:lvl1pPr>
            <a:lvl2pPr indent="0" marL="457200" marR="0" rtl="0" algn="ctr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/>
            </a:lvl2pPr>
            <a:lvl3pPr indent="0" marL="914400" marR="0" rtl="0" algn="ctr">
              <a:spcBef>
                <a:spcPts val="350"/>
              </a:spcBef>
              <a:buClr>
                <a:schemeClr val="accent2"/>
              </a:buClr>
              <a:buFont typeface="Noto Symbol"/>
              <a:buNone/>
              <a:defRPr/>
            </a:lvl3pPr>
            <a:lvl4pPr indent="0" marL="1371600" marR="0" rtl="0" algn="ctr">
              <a:spcBef>
                <a:spcPts val="350"/>
              </a:spcBef>
              <a:buClr>
                <a:schemeClr val="accent2"/>
              </a:buClr>
              <a:buFont typeface="Noto Symbol"/>
              <a:buNone/>
              <a:defRPr/>
            </a:lvl4pPr>
            <a:lvl5pPr indent="0" marL="1828800" marR="0" rtl="0" algn="ctr">
              <a:spcBef>
                <a:spcPts val="350"/>
              </a:spcBef>
              <a:buClr>
                <a:schemeClr val="accent2"/>
              </a:buClr>
              <a:buFont typeface="Noto Symbol"/>
              <a:buNone/>
              <a:defRPr/>
            </a:lvl5pPr>
            <a:lvl6pPr indent="0" marL="2286000" marR="0" rtl="0" algn="ctr">
              <a:spcBef>
                <a:spcPts val="350"/>
              </a:spcBef>
              <a:buClr>
                <a:schemeClr val="accent3"/>
              </a:buClr>
              <a:buFont typeface="Noto Symbol"/>
              <a:buNone/>
              <a:defRPr/>
            </a:lvl6pPr>
            <a:lvl7pPr indent="0" marL="2743200" marR="0" rtl="0" algn="ctr">
              <a:spcBef>
                <a:spcPts val="350"/>
              </a:spcBef>
              <a:buClr>
                <a:schemeClr val="accent3"/>
              </a:buClr>
              <a:buFont typeface="Noto Symbol"/>
              <a:buNone/>
              <a:defRPr/>
            </a:lvl7pPr>
            <a:lvl8pPr indent="0" marL="3200400" marR="0" rtl="0" algn="ctr">
              <a:spcBef>
                <a:spcPts val="350"/>
              </a:spcBef>
              <a:buClr>
                <a:schemeClr val="accent3"/>
              </a:buClr>
              <a:buFont typeface="Noto Symbol"/>
              <a:buNone/>
              <a:defRPr/>
            </a:lvl8pPr>
            <a:lvl9pPr indent="0" marL="3657600" marR="0" rtl="0" algn="ctr">
              <a:spcBef>
                <a:spcPts val="350"/>
              </a:spcBef>
              <a:buClr>
                <a:schemeClr val="accent3"/>
              </a:buClr>
              <a:buFont typeface="Noto Symbol"/>
              <a:buNone/>
              <a:defRPr/>
            </a:lvl9pPr>
          </a:lstStyle>
          <a:p/>
        </p:txBody>
      </p:sp>
      <p:grpSp>
        <p:nvGrpSpPr>
          <p:cNvPr id="43" name="Shape 43"/>
          <p:cNvGrpSpPr/>
          <p:nvPr/>
        </p:nvGrpSpPr>
        <p:grpSpPr>
          <a:xfrm>
            <a:off x="-3765" y="3714750"/>
            <a:ext cx="9147765" cy="1434065"/>
            <a:chOff x="-3765" y="4832896"/>
            <a:chExt cx="9147765" cy="2032191"/>
          </a:xfrm>
        </p:grpSpPr>
        <p:sp>
          <p:nvSpPr>
            <p:cNvPr id="44" name="Shape 44"/>
            <p:cNvSpPr/>
            <p:nvPr/>
          </p:nvSpPr>
          <p:spPr>
            <a:xfrm>
              <a:off x="1687513" y="4832896"/>
              <a:ext cx="7456487" cy="518816"/>
            </a:xfrm>
            <a:custGeom>
              <a:pathLst>
                <a:path extrusionOk="0" h="367" w="469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ABDEEA">
                <a:alpha val="40000"/>
              </a:srgbClr>
            </a:solidFill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b="0" baseline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>
              <a:off x="35442" y="5135526"/>
              <a:ext cx="9108557" cy="838200"/>
            </a:xfrm>
            <a:custGeom>
              <a:pathLst>
                <a:path extrusionOk="0" h="528" w="576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b="0" baseline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>
              <a:off x="0" y="4883887"/>
              <a:ext cx="9144000" cy="1981200"/>
            </a:xfrm>
            <a:custGeom>
              <a:pathLst>
                <a:path extrusionOk="0" h="1248" w="576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algn="t" flip="none" tx="0" sx="50000" ty="0" sy="50000"/>
            </a:blip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baseline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cxnSp>
          <p:nvCxnSpPr>
            <p:cNvPr id="47" name="Shape 47"/>
            <p:cNvCxnSpPr/>
            <p:nvPr/>
          </p:nvCxnSpPr>
          <p:spPr>
            <a:xfrm>
              <a:off x="-3765" y="4880373"/>
              <a:ext cx="9147764" cy="839942"/>
            </a:xfrm>
            <a:prstGeom prst="straightConnector1">
              <a:avLst/>
            </a:prstGeom>
            <a:noFill/>
            <a:ln cap="flat" w="12050">
              <a:solidFill>
                <a:srgbClr val="A3D9E7"/>
              </a:solidFill>
              <a:prstDash val="solid"/>
              <a:miter/>
              <a:headEnd len="med" w="med" type="none"/>
              <a:tailEnd len="med" w="med" type="none"/>
            </a:ln>
          </p:spPr>
        </p:cxnSp>
      </p:grpSp>
      <p:sp>
        <p:nvSpPr>
          <p:cNvPr id="48" name="Shape 48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9" name="Shape 49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3" name="Shape 53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47573" marL="36576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marL="621792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marL="859536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marL="11430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marL="13716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marL="16002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marL="18288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marL="20574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marL="22860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57" name="Shape 57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8" name="Shape 58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9" name="Shape 59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  <p:sp>
        <p:nvSpPr>
          <p:cNvPr id="60" name="Shape 60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gradFill>
          <a:gsLst>
            <a:gs pos="0">
              <a:srgbClr val="B2B2B2"/>
            </a:gs>
            <a:gs pos="40000">
              <a:srgbClr val="9F9F9F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722375" y="794783"/>
            <a:ext cx="7772400" cy="13715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r">
              <a:spcBef>
                <a:spcPts val="0"/>
              </a:spcBef>
              <a:buFont typeface="Rambla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3922712" y="2198783"/>
            <a:ext cx="4572000" cy="109116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 algn="l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2pPr>
            <a:lvl3pPr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3pPr>
            <a:lvl4pPr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4pPr>
            <a:lvl5pPr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4" name="Shape 64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5" name="Shape 65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6" name="Shape 66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  <p:sp>
        <p:nvSpPr>
          <p:cNvPr id="67" name="Shape 67"/>
          <p:cNvSpPr/>
          <p:nvPr/>
        </p:nvSpPr>
        <p:spPr>
          <a:xfrm>
            <a:off x="3636680" y="2254104"/>
            <a:ext cx="182879" cy="171449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9A6"/>
              </a:gs>
              <a:gs pos="72000">
                <a:srgbClr val="65CCE6"/>
              </a:gs>
              <a:gs pos="100000">
                <a:srgbClr val="8ED9EC"/>
              </a:gs>
            </a:gsLst>
            <a:lin ang="16200000" scaled="0"/>
          </a:gradFill>
          <a:ln cap="rnd" w="9525">
            <a:solidFill>
              <a:srgbClr val="21768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68" name="Shape 68"/>
          <p:cNvSpPr/>
          <p:nvPr/>
        </p:nvSpPr>
        <p:spPr>
          <a:xfrm>
            <a:off x="3450264" y="2254104"/>
            <a:ext cx="182879" cy="171449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9A6"/>
              </a:gs>
              <a:gs pos="72000">
                <a:srgbClr val="65CCE6"/>
              </a:gs>
              <a:gs pos="100000">
                <a:srgbClr val="8ED9EC"/>
              </a:gs>
            </a:gsLst>
            <a:lin ang="16200000" scaled="0"/>
          </a:gradFill>
          <a:ln cap="rnd" w="9525">
            <a:solidFill>
              <a:srgbClr val="21768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bg>
      <p:bgPr>
        <a:gradFill>
          <a:gsLst>
            <a:gs pos="0">
              <a:srgbClr val="B2B2B2"/>
            </a:gs>
            <a:gs pos="40000">
              <a:srgbClr val="9F9F9F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>
            <p:ph idx="1" type="body"/>
          </p:nvPr>
        </p:nvSpPr>
        <p:spPr>
          <a:xfrm>
            <a:off x="457200" y="1110995"/>
            <a:ext cx="4038599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1" name="Shape 71"/>
          <p:cNvSpPr txBox="1"/>
          <p:nvPr>
            <p:ph idx="2" type="body"/>
          </p:nvPr>
        </p:nvSpPr>
        <p:spPr>
          <a:xfrm>
            <a:off x="4648200" y="1110995"/>
            <a:ext cx="4038599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2" name="Shape 72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3" name="Shape 73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4" name="Shape 74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  <p:sp>
        <p:nvSpPr>
          <p:cNvPr id="75" name="Shape 7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buClr>
                <a:schemeClr val="lt2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457200" y="20478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457200" y="4057650"/>
            <a:ext cx="4040187" cy="571500"/>
          </a:xfrm>
          <a:prstGeom prst="rect">
            <a:avLst/>
          </a:prstGeom>
          <a:solidFill>
            <a:schemeClr val="accent1"/>
          </a:solidFill>
          <a:ln cap="flat" w="9650">
            <a:solidFill>
              <a:schemeClr val="accent1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/>
          <a:lstStyle>
            <a:lvl1pPr indent="0" marL="0"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buFont typeface="Rambla"/>
              <a:buNone/>
              <a:defRPr/>
            </a:lvl2pPr>
            <a:lvl3pPr rtl="0">
              <a:spcBef>
                <a:spcPts val="0"/>
              </a:spcBef>
              <a:buFont typeface="Rambla"/>
              <a:buNone/>
              <a:defRPr/>
            </a:lvl3pPr>
            <a:lvl4pPr rtl="0">
              <a:spcBef>
                <a:spcPts val="0"/>
              </a:spcBef>
              <a:buFont typeface="Rambla"/>
              <a:buNone/>
              <a:defRPr/>
            </a:lvl4pPr>
            <a:lvl5pPr rtl="0">
              <a:spcBef>
                <a:spcPts val="0"/>
              </a:spcBef>
              <a:buFont typeface="Rambla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9" name="Shape 79"/>
          <p:cNvSpPr txBox="1"/>
          <p:nvPr>
            <p:ph idx="2" type="body"/>
          </p:nvPr>
        </p:nvSpPr>
        <p:spPr>
          <a:xfrm>
            <a:off x="4645026" y="4057650"/>
            <a:ext cx="4041774" cy="571500"/>
          </a:xfrm>
          <a:prstGeom prst="rect">
            <a:avLst/>
          </a:prstGeom>
          <a:solidFill>
            <a:schemeClr val="accent1"/>
          </a:solidFill>
          <a:ln cap="flat" w="9650">
            <a:solidFill>
              <a:schemeClr val="accent1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/>
          <a:lstStyle>
            <a:lvl1pPr indent="0" marL="0" rtl="0">
              <a:spcBef>
                <a:spcPts val="0"/>
              </a:spcBef>
              <a:buClr>
                <a:schemeClr val="lt1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buFont typeface="Rambla"/>
              <a:buNone/>
              <a:defRPr/>
            </a:lvl2pPr>
            <a:lvl3pPr rtl="0">
              <a:spcBef>
                <a:spcPts val="0"/>
              </a:spcBef>
              <a:buFont typeface="Rambla"/>
              <a:buNone/>
              <a:defRPr/>
            </a:lvl3pPr>
            <a:lvl4pPr rtl="0">
              <a:spcBef>
                <a:spcPts val="0"/>
              </a:spcBef>
              <a:buFont typeface="Rambla"/>
              <a:buNone/>
              <a:defRPr/>
            </a:lvl4pPr>
            <a:lvl5pPr rtl="0">
              <a:spcBef>
                <a:spcPts val="0"/>
              </a:spcBef>
              <a:buFont typeface="Rambla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0" name="Shape 80"/>
          <p:cNvSpPr txBox="1"/>
          <p:nvPr>
            <p:ph idx="3" type="body"/>
          </p:nvPr>
        </p:nvSpPr>
        <p:spPr>
          <a:xfrm>
            <a:off x="457200" y="1083220"/>
            <a:ext cx="4040187" cy="29563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1" name="Shape 81"/>
          <p:cNvSpPr txBox="1"/>
          <p:nvPr>
            <p:ph idx="4" type="body"/>
          </p:nvPr>
        </p:nvSpPr>
        <p:spPr>
          <a:xfrm>
            <a:off x="4645025" y="1083220"/>
            <a:ext cx="4041774" cy="29563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2" name="Shape 82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83" name="Shape 83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84" name="Shape 84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bg>
      <p:bgPr>
        <a:gradFill>
          <a:gsLst>
            <a:gs pos="0">
              <a:srgbClr val="B2B2B2"/>
            </a:gs>
            <a:gs pos="40000">
              <a:srgbClr val="9F9F9F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87" name="Shape 87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88" name="Shape 88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  <p:sp>
        <p:nvSpPr>
          <p:cNvPr id="89" name="Shape 89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buClr>
                <a:schemeClr val="lt2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914400" y="3657600"/>
            <a:ext cx="7481775" cy="342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r">
              <a:spcBef>
                <a:spcPts val="0"/>
              </a:spcBef>
              <a:buClr>
                <a:schemeClr val="accent1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4419600" y="4016326"/>
            <a:ext cx="3974592" cy="685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 algn="r">
              <a:spcBef>
                <a:spcPts val="0"/>
              </a:spcBef>
              <a:buFont typeface="Rambla"/>
              <a:buNone/>
              <a:defRPr/>
            </a:lvl1pPr>
            <a:lvl2pPr rtl="0">
              <a:spcBef>
                <a:spcPts val="0"/>
              </a:spcBef>
              <a:buFont typeface="Rambla"/>
              <a:buNone/>
              <a:defRPr/>
            </a:lvl2pPr>
            <a:lvl3pPr rtl="0">
              <a:spcBef>
                <a:spcPts val="0"/>
              </a:spcBef>
              <a:buFont typeface="Rambla"/>
              <a:buNone/>
              <a:defRPr/>
            </a:lvl3pPr>
            <a:lvl4pPr rtl="0">
              <a:spcBef>
                <a:spcPts val="0"/>
              </a:spcBef>
              <a:buFont typeface="Rambla"/>
              <a:buNone/>
              <a:defRPr/>
            </a:lvl4pPr>
            <a:lvl5pPr rtl="0">
              <a:spcBef>
                <a:spcPts val="0"/>
              </a:spcBef>
              <a:buFont typeface="Rambla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3" name="Shape 93"/>
          <p:cNvSpPr txBox="1"/>
          <p:nvPr>
            <p:ph idx="2" type="body"/>
          </p:nvPr>
        </p:nvSpPr>
        <p:spPr>
          <a:xfrm>
            <a:off x="914400" y="205739"/>
            <a:ext cx="7479791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4" name="Shape 94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95" name="Shape 95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96" name="Shape 96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bg>
      <p:bgPr>
        <a:gradFill>
          <a:gsLst>
            <a:gs pos="0">
              <a:srgbClr val="B2B2B2"/>
            </a:gs>
            <a:gs pos="40000">
              <a:srgbClr val="9F9F9F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idx="1" type="body"/>
          </p:nvPr>
        </p:nvSpPr>
        <p:spPr>
          <a:xfrm>
            <a:off x="1141232" y="4082551"/>
            <a:ext cx="7162799" cy="48617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18288" rtl="0" algn="r">
              <a:spcBef>
                <a:spcPts val="0"/>
              </a:spcBef>
              <a:buFont typeface="Rambla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9" name="Shape 99"/>
          <p:cNvSpPr/>
          <p:nvPr>
            <p:ph idx="2" type="pic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dk2"/>
          </a:solidFill>
          <a:ln cap="flat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0" name="Shape 100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01" name="Shape 101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02" name="Shape 102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  <p:sp>
        <p:nvSpPr>
          <p:cNvPr id="103" name="Shape 103"/>
          <p:cNvSpPr txBox="1"/>
          <p:nvPr>
            <p:ph type="title"/>
          </p:nvPr>
        </p:nvSpPr>
        <p:spPr>
          <a:xfrm>
            <a:off x="228600" y="3648841"/>
            <a:ext cx="8075431" cy="4220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marR="0" rtl="0" algn="r">
              <a:spcBef>
                <a:spcPts val="0"/>
              </a:spcBef>
              <a:buClr>
                <a:schemeClr val="accent1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04" name="Shape 104"/>
          <p:cNvSpPr/>
          <p:nvPr/>
        </p:nvSpPr>
        <p:spPr>
          <a:xfrm>
            <a:off x="499272" y="4458701"/>
            <a:ext cx="4940623" cy="690806"/>
          </a:xfrm>
          <a:custGeom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ABDEEA">
              <a:alpha val="40000"/>
            </a:srgbClr>
          </a:solidFill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05" name="Shape 105"/>
          <p:cNvSpPr/>
          <p:nvPr/>
        </p:nvSpPr>
        <p:spPr>
          <a:xfrm>
            <a:off x="485716" y="4454258"/>
            <a:ext cx="3690451" cy="700087"/>
          </a:xfrm>
          <a:custGeom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-6041" y="4343439"/>
            <a:ext cx="3402313" cy="810651"/>
          </a:xfrm>
          <a:prstGeom prst="rtTriangle">
            <a:avLst/>
          </a:prstGeom>
          <a:blipFill rotWithShape="1">
            <a:blip r:embed="rId2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107" name="Shape 107"/>
          <p:cNvCxnSpPr/>
          <p:nvPr/>
        </p:nvCxnSpPr>
        <p:spPr>
          <a:xfrm>
            <a:off x="-9237" y="4340803"/>
            <a:ext cx="3405508" cy="813287"/>
          </a:xfrm>
          <a:prstGeom prst="straightConnector1">
            <a:avLst/>
          </a:prstGeom>
          <a:noFill/>
          <a:ln cap="flat" w="12050">
            <a:solidFill>
              <a:srgbClr val="A3D9E7"/>
            </a:solidFill>
            <a:prstDash val="solid"/>
            <a:miter/>
            <a:headEnd len="med" w="med" type="none"/>
            <a:tailEnd len="med" w="med" type="none"/>
          </a:ln>
        </p:spPr>
      </p:cxnSp>
      <p:sp>
        <p:nvSpPr>
          <p:cNvPr id="108" name="Shape 108"/>
          <p:cNvSpPr/>
          <p:nvPr/>
        </p:nvSpPr>
        <p:spPr>
          <a:xfrm>
            <a:off x="8664111" y="3741329"/>
            <a:ext cx="182879" cy="171449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9A6"/>
              </a:gs>
              <a:gs pos="72000">
                <a:srgbClr val="65CCE6"/>
              </a:gs>
              <a:gs pos="100000">
                <a:srgbClr val="8ED9EC"/>
              </a:gs>
            </a:gsLst>
            <a:lin ang="16200000" scaled="0"/>
          </a:gradFill>
          <a:ln cap="rnd" w="9525">
            <a:solidFill>
              <a:srgbClr val="21768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09" name="Shape 109"/>
          <p:cNvSpPr/>
          <p:nvPr/>
        </p:nvSpPr>
        <p:spPr>
          <a:xfrm>
            <a:off x="8477696" y="3741329"/>
            <a:ext cx="182879" cy="171449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9A6"/>
              </a:gs>
              <a:gs pos="72000">
                <a:srgbClr val="65CCE6"/>
              </a:gs>
              <a:gs pos="100000">
                <a:srgbClr val="8ED9EC"/>
              </a:gs>
            </a:gsLst>
            <a:lin ang="16200000" scaled="0"/>
          </a:gradFill>
          <a:ln cap="rnd" w="9525">
            <a:solidFill>
              <a:srgbClr val="21768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2" name="Shape 112"/>
          <p:cNvSpPr txBox="1"/>
          <p:nvPr>
            <p:ph idx="1" type="body"/>
          </p:nvPr>
        </p:nvSpPr>
        <p:spPr>
          <a:xfrm rot="5400000">
            <a:off x="2927223" y="-1359026"/>
            <a:ext cx="328955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47573" marL="36576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marL="621792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marL="859536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marL="11430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marL="13716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marL="16002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marL="18288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marL="20574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marL="22860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113" name="Shape 113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14" name="Shape 114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15" name="Shape 115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 rot="5400000">
            <a:off x="5635462" y="1414530"/>
            <a:ext cx="4194570" cy="1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 rot="5400000">
            <a:off x="1522214" y="-859034"/>
            <a:ext cx="419457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47573" marL="36576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marL="621792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marL="859536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marL="11430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marL="137160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marL="16002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marL="18288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marL="20574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marL="228600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119" name="Shape 119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0" name="Shape 120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1" name="Shape 121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1" Type="http://schemas.openxmlformats.org/officeDocument/2006/relationships/image" Target="../media/image00.jpg"/><Relationship Id="rId4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5.xml"/><Relationship Id="rId3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499272" y="4458701"/>
            <a:ext cx="4940623" cy="690806"/>
          </a:xfrm>
          <a:custGeom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ABDEEA">
              <a:alpha val="40000"/>
            </a:srgbClr>
          </a:solidFill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485716" y="4454258"/>
            <a:ext cx="3690451" cy="700087"/>
          </a:xfrm>
          <a:custGeom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-6041" y="4343439"/>
            <a:ext cx="3402313" cy="810651"/>
          </a:xfrm>
          <a:prstGeom prst="rtTriangle">
            <a:avLst/>
          </a:prstGeom>
          <a:blipFill rotWithShape="1">
            <a:blip r:embed="rId1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33" name="Shape 33"/>
          <p:cNvCxnSpPr/>
          <p:nvPr/>
        </p:nvCxnSpPr>
        <p:spPr>
          <a:xfrm>
            <a:off x="-9237" y="4340803"/>
            <a:ext cx="3405508" cy="813287"/>
          </a:xfrm>
          <a:prstGeom prst="straightConnector1">
            <a:avLst/>
          </a:prstGeom>
          <a:noFill/>
          <a:ln cap="flat" w="12050">
            <a:solidFill>
              <a:srgbClr val="A3D9E7"/>
            </a:solidFill>
            <a:prstDash val="solid"/>
            <a:miter/>
            <a:headEnd len="med" w="med" type="none"/>
            <a:tailEnd len="med" w="med" type="none"/>
          </a:ln>
        </p:spPr>
      </p:cxnSp>
      <p:sp>
        <p:nvSpPr>
          <p:cNvPr id="34" name="Shape 3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  <a:defRPr/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47573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"/>
              <a:defRPr/>
            </a:lvl1pPr>
            <a:lvl2pPr indent="-94741" marL="621792" marR="0" rtl="0" algn="l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/>
            </a:lvl2pPr>
            <a:lvl3pPr indent="-103886" marL="859536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3pPr>
            <a:lvl4pPr indent="-107950" marL="11430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4pPr>
            <a:lvl5pPr indent="-114300" marL="1371600" marR="0" rtl="0" algn="l">
              <a:spcBef>
                <a:spcPts val="350"/>
              </a:spcBef>
              <a:buClr>
                <a:schemeClr val="accent2"/>
              </a:buClr>
              <a:buFont typeface="Noto Symbol"/>
              <a:buChar char="⚫"/>
              <a:defRPr/>
            </a:lvl5pPr>
            <a:lvl6pPr indent="-114300" marL="16002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6pPr>
            <a:lvl7pPr indent="-127000" marL="18288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7pPr>
            <a:lvl8pPr indent="-127000" marL="20574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8pPr>
            <a:lvl9pPr indent="-127000" marL="2286000" marR="0" rtl="0" algn="l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10" type="dt"/>
          </p:nvPr>
        </p:nvSpPr>
        <p:spPr>
          <a:xfrm>
            <a:off x="6727032" y="4805958"/>
            <a:ext cx="1920239" cy="2743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1" type="ftr"/>
          </p:nvPr>
        </p:nvSpPr>
        <p:spPr>
          <a:xfrm>
            <a:off x="4380071" y="4805958"/>
            <a:ext cx="2350681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8647271" y="4805958"/>
            <a:ext cx="365759" cy="273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3" Type="http://schemas.openxmlformats.org/officeDocument/2006/relationships/image" Target="../media/image01.png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03.png"/><Relationship Id="rId3" Type="http://schemas.openxmlformats.org/officeDocument/2006/relationships/image" Target="../media/image04.png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3" Type="http://schemas.openxmlformats.org/officeDocument/2006/relationships/image" Target="../media/image06.png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3" Type="http://schemas.openxmlformats.org/officeDocument/2006/relationships/image" Target="../media/image08.png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05.png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corestandards.org/ELA-Literacy/CCRA/SL/2/" TargetMode="External"/><Relationship Id="rId3" Type="http://schemas.openxmlformats.org/officeDocument/2006/relationships/hyperlink" Target="http://www.corestandards.org/ELA-Literacy/CCRA/SL/1/" TargetMode="External"/><Relationship Id="rId6" Type="http://schemas.openxmlformats.org/officeDocument/2006/relationships/image" Target="../media/image02.png"/><Relationship Id="rId5" Type="http://schemas.openxmlformats.org/officeDocument/2006/relationships/hyperlink" Target="http://www.corestandards.org/ELA-Literacy/CCRA/SL/3/" TargetMode="External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corestandards.org/ELA-Literacy/CCRA/SL/5/" TargetMode="External"/><Relationship Id="rId3" Type="http://schemas.openxmlformats.org/officeDocument/2006/relationships/hyperlink" Target="http://www.corestandards.org/ELA-Literacy/CCRA/SL/4/" TargetMode="External"/><Relationship Id="rId5" Type="http://schemas.openxmlformats.org/officeDocument/2006/relationships/hyperlink" Target="http://www.corestandards.org/ELA-Literacy/CCRA/SL/6/" TargetMode="External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corestandards.org/ELA-Literacy/CCRA/R/2/" TargetMode="External"/><Relationship Id="rId3" Type="http://schemas.openxmlformats.org/officeDocument/2006/relationships/hyperlink" Target="http://www.corestandards.org/ELA-Literacy/CCRA/R/1/" TargetMode="External"/><Relationship Id="rId5" Type="http://schemas.openxmlformats.org/officeDocument/2006/relationships/hyperlink" Target="http://www.corestandards.org/ELA-Literacy/CCRA/R/3/" TargetMode="External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corestandards.org/ELA-Literacy/CCRA/R/5/" TargetMode="External"/><Relationship Id="rId3" Type="http://schemas.openxmlformats.org/officeDocument/2006/relationships/hyperlink" Target="http://www.corestandards.org/ELA-Literacy/CCRA/R/4/" TargetMode="External"/><Relationship Id="rId6" Type="http://schemas.openxmlformats.org/officeDocument/2006/relationships/hyperlink" Target="http://www.corestandards.org/ELA-Literacy/CCRA/R/6/" TargetMode="External"/><Relationship Id="rId5" Type="http://schemas.openxmlformats.org/officeDocument/2006/relationships/hyperlink" Target="https://drive.google.com/drive/u/0/folders/0B5F89Lbyd9OVRDctUjdMZEJHdmc/0B5F89Lbyd9OVaU11WEVfUE1NUHc" TargetMode="External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corestandards.org/ELA-Literacy/CCRA/W/8/" TargetMode="External"/><Relationship Id="rId3" Type="http://schemas.openxmlformats.org/officeDocument/2006/relationships/hyperlink" Target="http://www.corestandards.org/ELA-Literacy/CCRA/W/7/" TargetMode="External"/><Relationship Id="rId5" Type="http://schemas.openxmlformats.org/officeDocument/2006/relationships/hyperlink" Target="http://www.corestandards.org/ELA-Literacy/CCRA/W/9/" TargetMode="External"/></Relationships>
</file>

<file path=ppt/slides/_rels/slide1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docs.google.com/forms/d/1o0ieDUi6UREcOXpOUkEtobaQrop8nu8s3luynx0kLfc/edit" TargetMode="External"/><Relationship Id="rId3" Type="http://schemas.openxmlformats.org/officeDocument/2006/relationships/hyperlink" Target="http://www.corestandards.org/ELA-Literacy/CCRA/R/7/" TargetMode="External"/><Relationship Id="rId6" Type="http://schemas.openxmlformats.org/officeDocument/2006/relationships/hyperlink" Target="http://www.corestandards.org/ELA-Literacy/CCRA/R/9/" TargetMode="External"/><Relationship Id="rId5" Type="http://schemas.openxmlformats.org/officeDocument/2006/relationships/hyperlink" Target="http://www.corestandards.org/ELA-Literacy/CCRA/R/8/" TargetMode="External"/></Relationships>
</file>

<file path=ppt/slides/_rels/slide1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corestandards.org/ELA-Literacy/CCRA/W/2/" TargetMode="External"/><Relationship Id="rId3" Type="http://schemas.openxmlformats.org/officeDocument/2006/relationships/hyperlink" Target="http://www.corestandards.org/ELA-Literacy/CCRA/W/1/" TargetMode="External"/><Relationship Id="rId5" Type="http://schemas.openxmlformats.org/officeDocument/2006/relationships/hyperlink" Target="http://www.corestandards.org/ELA-Literacy/CCRA/W/3/" TargetMode="External"/></Relationships>
</file>

<file path=ppt/slides/_rels/slide1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corestandards.org/ELA-Literacy/CCRA/W/5/" TargetMode="External"/><Relationship Id="rId3" Type="http://schemas.openxmlformats.org/officeDocument/2006/relationships/hyperlink" Target="http://www.corestandards.org/ELA-Literacy/CCRA/W/4/" TargetMode="External"/><Relationship Id="rId5" Type="http://schemas.openxmlformats.org/officeDocument/2006/relationships/hyperlink" Target="http://www.corestandards.org/ELA-Literacy/CCRA/W/6/" TargetMode="External"/></Relationships>
</file>

<file path=ppt/slides/_rels/slide1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3" Type="http://schemas.openxmlformats.org/officeDocument/2006/relationships/image" Target="../media/image09.jpg"/></Relationships>
</file>

<file path=ppt/slides/_rels/slide1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Relationship Id="rId3" Type="http://schemas.openxmlformats.org/officeDocument/2006/relationships/hyperlink" Target="https://docs.google.com/presentation/d/1Yauy0fBy6pq0AM0B2bFvAuUzNW6BmEgmxSXBF8uaobc/edit#slide=id.p" TargetMode="External"/></Relationships>
</file>

<file path=ppt/slides/_rels/slide1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docs.google.com/forms/d/1o0ieDUi6UREcOXpOUkEtobaQrop8nu8s3luynx0kLfc/edit" TargetMode="External"/><Relationship Id="rId3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docs.google.com/document/d/17CFC5-tggFwxVyAQTnSqSlZYqJjpgfDcjbQnOjBMXnE/edit?usp=sharing" TargetMode="External"/><Relationship Id="rId3" Type="http://schemas.openxmlformats.org/officeDocument/2006/relationships/hyperlink" Target="https://drive.google.com/file/d/0B-ECfYRJgfsvQXVKNngyalh3UXlaMEpGM0pweGhyaFlPNU04/view?usp=sharing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Relationship Id="rId3" Type="http://schemas.openxmlformats.org/officeDocument/2006/relationships/image" Target="../media/image12.jpg"/><Relationship Id="rId5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Relationship Id="rId3" Type="http://schemas.openxmlformats.org/officeDocument/2006/relationships/image" Target="../media/image20.jpg"/></Relationships>
</file>

<file path=ppt/slides/_rels/slide2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Relationship Id="rId3" Type="http://schemas.openxmlformats.org/officeDocument/2006/relationships/image" Target="../media/image21.jpg"/><Relationship Id="rId6" Type="http://schemas.openxmlformats.org/officeDocument/2006/relationships/image" Target="../media/image19.png"/><Relationship Id="rId5" Type="http://schemas.openxmlformats.org/officeDocument/2006/relationships/image" Target="../media/image25.png"/><Relationship Id="rId7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Relationship Id="rId3" Type="http://schemas.openxmlformats.org/officeDocument/2006/relationships/image" Target="../media/image24.jpg"/><Relationship Id="rId5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3" Type="http://schemas.openxmlformats.org/officeDocument/2006/relationships/hyperlink" Target="http://www.educatorstechnology.com/2014/06/15-effective-ways-to-use-google-docs-i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ctrTitle"/>
          </p:nvPr>
        </p:nvSpPr>
        <p:spPr>
          <a:xfrm>
            <a:off x="685800" y="1314450"/>
            <a:ext cx="7772400" cy="1372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應用數位工具達到</a:t>
            </a:r>
            <a:b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共同核心標準</a:t>
            </a:r>
          </a:p>
        </p:txBody>
      </p:sp>
      <p:sp>
        <p:nvSpPr>
          <p:cNvPr id="124" name="Shape 124"/>
          <p:cNvSpPr txBox="1"/>
          <p:nvPr>
            <p:ph idx="1" type="subTitle"/>
          </p:nvPr>
        </p:nvSpPr>
        <p:spPr>
          <a:xfrm>
            <a:off x="685800" y="2708705"/>
            <a:ext cx="7772400" cy="899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tIns="45700">
            <a:noAutofit/>
          </a:bodyPr>
          <a:lstStyle/>
          <a:p>
            <a:pPr indent="0" lvl="0" marL="0" marR="64008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baseline="0" i="0" lang="en" sz="25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ACS2015年會</a:t>
            </a:r>
          </a:p>
          <a:p>
            <a:pPr indent="0" lvl="0" marL="0" marR="64008" rtl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baseline="0" i="0" lang="en" sz="25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講員: 長島文協</a:t>
            </a:r>
          </a:p>
          <a:p>
            <a:pPr indent="0" lvl="0" marL="0" marR="64008" rtl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baseline="0" i="0" lang="en" sz="25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文健舜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hape 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69" y="21227"/>
            <a:ext cx="9067799" cy="491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注意事項</a:t>
            </a:r>
          </a:p>
        </p:txBody>
      </p:sp>
      <p:sp>
        <p:nvSpPr>
          <p:cNvPr id="135" name="Shape 135"/>
          <p:cNvSpPr/>
          <p:nvPr/>
        </p:nvSpPr>
        <p:spPr>
          <a:xfrm>
            <a:off x="457200" y="1143000"/>
            <a:ext cx="6383479" cy="1315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5400" u="none" cap="none" strike="noStrike">
                <a:solidFill>
                  <a:srgbClr val="00B0F0"/>
                </a:solidFill>
                <a:latin typeface="Rambla"/>
                <a:ea typeface="Rambla"/>
                <a:cs typeface="Rambla"/>
                <a:sym typeface="Rambla"/>
              </a:rPr>
              <a:t>不抄筆記...記下問題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1" baseline="0" i="0" sz="5400" u="none" cap="none" strike="noStrike">
              <a:solidFill>
                <a:srgbClr val="75C6DB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36" name="Shape 136"/>
          <p:cNvSpPr/>
          <p:nvPr/>
        </p:nvSpPr>
        <p:spPr>
          <a:xfrm>
            <a:off x="457200" y="2057400"/>
            <a:ext cx="8229600" cy="13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5400" u="none" cap="none" strike="noStrike">
                <a:solidFill>
                  <a:schemeClr val="accent3"/>
                </a:solidFill>
                <a:latin typeface="Rambla"/>
                <a:ea typeface="Rambla"/>
                <a:cs typeface="Rambla"/>
                <a:sym typeface="Rambla"/>
              </a:rPr>
              <a:t>不問問題…最後五分鐘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1" baseline="0" i="0" sz="5400" u="none" cap="none" strike="noStrike">
              <a:solidFill>
                <a:srgbClr val="F9000B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457200" y="3069775"/>
            <a:ext cx="7892699" cy="13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5400" u="none" cap="none" strike="noStrike">
                <a:solidFill>
                  <a:schemeClr val="accent3"/>
                </a:solidFill>
                <a:latin typeface="Rambla"/>
                <a:ea typeface="Rambla"/>
                <a:cs typeface="Rambla"/>
                <a:sym typeface="Rambla"/>
              </a:rPr>
              <a:t>雲端簡報…會後寄發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1" baseline="0" i="0" sz="5400" u="none" cap="none" strike="noStrike"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20687" lvl="0" marL="547687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1" baseline="0" i="0" lang="en" sz="27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b="0" baseline="0" i="0" lang="en" sz="27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The Common Core State Standards (CCSSS) define the knowledge and skills students should have within their K-12 education  experience to graduate high school and </a:t>
            </a:r>
            <a:r>
              <a:rPr b="1" baseline="0" i="0" lang="en" sz="2700" u="none" cap="none" strike="noStrike">
                <a:solidFill>
                  <a:srgbClr val="EB747A"/>
                </a:solidFill>
                <a:latin typeface="Rambla"/>
                <a:ea typeface="Rambla"/>
                <a:cs typeface="Rambla"/>
                <a:sym typeface="Rambla"/>
              </a:rPr>
              <a:t>to </a:t>
            </a:r>
            <a:r>
              <a:rPr b="1" baseline="0" i="0" lang="en" sz="2700" u="none" cap="none" strike="noStrike">
                <a:solidFill>
                  <a:srgbClr val="0070C0"/>
                </a:solidFill>
                <a:latin typeface="Rambla"/>
                <a:ea typeface="Rambla"/>
                <a:cs typeface="Rambla"/>
                <a:sym typeface="Rambla"/>
              </a:rPr>
              <a:t>be able to </a:t>
            </a:r>
            <a:r>
              <a:rPr b="0" baseline="0" i="0" lang="en" sz="27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succeed in entry-level,  credit-bearing academic </a:t>
            </a:r>
            <a:r>
              <a:rPr b="1" baseline="0" i="0" lang="en" sz="2700" u="none" cap="none" strike="noStrike">
                <a:solidFill>
                  <a:srgbClr val="FF0000"/>
                </a:solidFill>
                <a:latin typeface="Rambla"/>
                <a:ea typeface="Rambla"/>
                <a:cs typeface="Rambla"/>
                <a:sym typeface="Rambla"/>
              </a:rPr>
              <a:t>college courses/workforce </a:t>
            </a:r>
            <a:r>
              <a:rPr b="0" baseline="0" i="0" lang="en" sz="27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training programs.</a:t>
            </a:r>
            <a:r>
              <a:rPr b="0" baseline="0" i="0" lang="en" sz="2700" u="none" cap="none" strike="noStrike">
                <a:solidFill>
                  <a:schemeClr val="accent1"/>
                </a:solidFill>
                <a:latin typeface="Rambla"/>
                <a:ea typeface="Rambla"/>
                <a:cs typeface="Rambla"/>
                <a:sym typeface="Rambla"/>
              </a:rPr>
              <a:t>   </a:t>
            </a:r>
          </a:p>
          <a:p>
            <a:pPr indent="-334327" lvl="0" marL="547687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34327" lvl="0" marL="547687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20687" lvl="0" marL="547687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34327" lvl="0" marL="547687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20687" lvl="0" marL="547687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1" baseline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43" name="Shape 14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核心目的是?</a:t>
            </a:r>
          </a:p>
        </p:txBody>
      </p:sp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7200" y="3943350"/>
            <a:ext cx="2505075" cy="136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9077" y="3902376"/>
            <a:ext cx="1465860" cy="144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20687" lvl="0" marL="54768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❑"/>
            </a:pPr>
            <a: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Build upon strengths/lessons of current state standards and are</a:t>
            </a:r>
            <a:r>
              <a:rPr b="1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b="1" baseline="0" i="0" lang="en" sz="2500" u="none" cap="none" strike="noStrike">
                <a:solidFill>
                  <a:srgbClr val="2A4A75"/>
                </a:solidFill>
                <a:latin typeface="Rambla"/>
                <a:ea typeface="Rambla"/>
                <a:cs typeface="Rambla"/>
                <a:sym typeface="Rambla"/>
              </a:rPr>
              <a:t>internationally</a:t>
            </a:r>
            <a:r>
              <a:rPr b="1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benchmarked with top performing countries. </a:t>
            </a:r>
            <a:r>
              <a:rPr b="1" baseline="0" i="0" lang="en" sz="2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國際標準</a:t>
            </a:r>
            <a:b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</a:br>
          </a:p>
          <a:p>
            <a:pPr indent="-420687" lvl="0" marL="547687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❑"/>
            </a:pPr>
            <a: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Are clear, </a:t>
            </a:r>
            <a:r>
              <a:rPr b="1" baseline="0" i="0" lang="en" sz="2500" u="none" cap="none" strike="noStrike">
                <a:solidFill>
                  <a:srgbClr val="5D2D37"/>
                </a:solidFill>
                <a:latin typeface="Rambla"/>
                <a:ea typeface="Rambla"/>
                <a:cs typeface="Rambla"/>
                <a:sym typeface="Rambla"/>
              </a:rPr>
              <a:t>understandable</a:t>
            </a:r>
            <a: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 and </a:t>
            </a:r>
            <a:r>
              <a:rPr b="1" baseline="0" i="0" lang="en" sz="2500" u="none" cap="none" strike="noStrike">
                <a:solidFill>
                  <a:srgbClr val="0070C0"/>
                </a:solidFill>
                <a:latin typeface="Rambla"/>
                <a:ea typeface="Rambla"/>
                <a:cs typeface="Rambla"/>
                <a:sym typeface="Rambla"/>
              </a:rPr>
              <a:t>consistent</a:t>
            </a:r>
            <a:r>
              <a:rPr b="1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. </a:t>
            </a:r>
            <a:r>
              <a:rPr b="1" baseline="0" i="0" lang="en" sz="2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理解,一致 數據化</a:t>
            </a:r>
            <a:b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</a:br>
          </a:p>
          <a:p>
            <a:pPr indent="-420687" lvl="0" marL="547687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❑"/>
            </a:pPr>
            <a: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Include </a:t>
            </a:r>
            <a:r>
              <a:rPr b="1" baseline="0" i="0" lang="en" sz="2500" u="none" cap="none" strike="noStrike">
                <a:solidFill>
                  <a:srgbClr val="FF0000"/>
                </a:solidFill>
                <a:latin typeface="Rambla"/>
                <a:ea typeface="Rambla"/>
                <a:cs typeface="Rambla"/>
                <a:sym typeface="Rambla"/>
              </a:rPr>
              <a:t>rigorous</a:t>
            </a:r>
            <a:r>
              <a:rPr b="1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 content </a:t>
            </a:r>
            <a: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and application of knowledge through </a:t>
            </a:r>
            <a:r>
              <a:rPr b="1" baseline="0" i="0" lang="en" sz="2500" u="none" cap="none" strike="noStrike">
                <a:solidFill>
                  <a:srgbClr val="78310A"/>
                </a:solidFill>
                <a:latin typeface="Rambla"/>
                <a:ea typeface="Rambla"/>
                <a:cs typeface="Rambla"/>
                <a:sym typeface="Rambla"/>
              </a:rPr>
              <a:t>high-order</a:t>
            </a:r>
            <a:r>
              <a:rPr b="1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 skills</a:t>
            </a:r>
            <a:r>
              <a:rPr b="0" baseline="0" i="0" lang="en" sz="2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1" baseline="0" i="0" lang="en" sz="2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具挑戰,深層思考</a:t>
            </a:r>
            <a:b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</a:br>
          </a:p>
          <a:p>
            <a:pPr indent="-420687" lvl="0" marL="547687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❑"/>
            </a:pPr>
            <a: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Focus on </a:t>
            </a:r>
            <a:r>
              <a:rPr b="1" baseline="0" i="0" lang="en" sz="2500" u="none" cap="none" strike="noStrike">
                <a:solidFill>
                  <a:srgbClr val="FFC000"/>
                </a:solidFill>
                <a:latin typeface="Rambla"/>
                <a:ea typeface="Rambla"/>
                <a:cs typeface="Rambla"/>
                <a:sym typeface="Rambla"/>
              </a:rPr>
              <a:t>learning expectations </a:t>
            </a:r>
            <a:r>
              <a:rPr b="0" baseline="0" i="0" lang="en" sz="2500" u="none" cap="none" strike="noStrike">
                <a:solidFill>
                  <a:schemeClr val="accent2"/>
                </a:solidFill>
                <a:latin typeface="Rambla"/>
                <a:ea typeface="Rambla"/>
                <a:cs typeface="Rambla"/>
                <a:sym typeface="Rambla"/>
              </a:rPr>
              <a:t>for students,  not on specific methods of instruction, instructional resources. </a:t>
            </a:r>
            <a:r>
              <a:rPr b="1" baseline="0" i="0" lang="en" sz="2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學習目標 (技能,知識)</a:t>
            </a:r>
          </a:p>
          <a:p>
            <a:pPr indent="-156339" lvl="0" marL="36576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5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51" name="Shape 15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什麼標準?</a:t>
            </a:r>
          </a:p>
        </p:txBody>
      </p:sp>
      <p:pic>
        <p:nvPicPr>
          <p:cNvPr id="152" name="Shape 1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0103" y="3600450"/>
            <a:ext cx="12382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66725" lvl="0" marL="593725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❑"/>
            </a:pPr>
            <a:r>
              <a:rPr b="0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Focus on </a:t>
            </a:r>
            <a:r>
              <a:rPr b="1" baseline="0" i="0" lang="en" sz="2600" u="none" cap="none" strike="noStrike">
                <a:solidFill>
                  <a:srgbClr val="78310A"/>
                </a:solidFill>
                <a:latin typeface="Rambla"/>
                <a:ea typeface="Rambla"/>
                <a:cs typeface="Rambla"/>
                <a:sym typeface="Rambla"/>
              </a:rPr>
              <a:t>results</a:t>
            </a:r>
            <a:r>
              <a:rPr b="0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 rather than means </a:t>
            </a:r>
          </a:p>
          <a:p>
            <a:pPr indent="-466725" lvl="0" marL="593725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❑"/>
            </a:pPr>
            <a:r>
              <a:rPr b="0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Integrated model of literacy</a:t>
            </a:r>
          </a:p>
          <a:p>
            <a:pPr indent="-458787" lvl="1" marL="1042987" marR="0" rtl="0" algn="l">
              <a:spcBef>
                <a:spcPts val="324"/>
              </a:spcBef>
              <a:buClr>
                <a:schemeClr val="accent1"/>
              </a:buClr>
              <a:buSzPct val="100000"/>
              <a:buFont typeface="Noto Symbol"/>
              <a:buChar char="▪"/>
            </a:pPr>
            <a:r>
              <a:rPr b="0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Processes of </a:t>
            </a:r>
            <a:r>
              <a:rPr b="1" baseline="0" i="0" lang="en" sz="2600" u="none" cap="none" strike="noStrike">
                <a:solidFill>
                  <a:srgbClr val="FFC000"/>
                </a:solidFill>
                <a:latin typeface="Rambla"/>
                <a:ea typeface="Rambla"/>
                <a:cs typeface="Rambla"/>
                <a:sym typeface="Rambla"/>
              </a:rPr>
              <a:t>communication</a:t>
            </a:r>
            <a:r>
              <a:rPr b="0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 closely connected </a:t>
            </a:r>
            <a:r>
              <a:rPr b="1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聽說讀寫</a:t>
            </a:r>
          </a:p>
          <a:p>
            <a:pPr indent="-466725" lvl="0" marL="593725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❑"/>
            </a:pPr>
            <a:r>
              <a:rPr b="1" baseline="0" i="0" lang="en" sz="2600" u="none" cap="none" strike="noStrike">
                <a:solidFill>
                  <a:srgbClr val="FF0000"/>
                </a:solidFill>
                <a:latin typeface="Rambla"/>
                <a:ea typeface="Rambla"/>
                <a:cs typeface="Rambla"/>
                <a:sym typeface="Rambla"/>
              </a:rPr>
              <a:t>Research and media skills </a:t>
            </a:r>
            <a:r>
              <a:rPr b="0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blended into Standards </a:t>
            </a:r>
            <a:r>
              <a:rPr b="1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網路搜尋及多媒體能力</a:t>
            </a:r>
          </a:p>
          <a:p>
            <a:pPr indent="-466725" lvl="0" marL="593725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❑"/>
            </a:pPr>
            <a:r>
              <a:rPr b="1" baseline="0" i="0" lang="en" sz="2600" u="none" cap="none" strike="noStrike">
                <a:solidFill>
                  <a:schemeClr val="accent3"/>
                </a:solidFill>
                <a:latin typeface="Rambla"/>
                <a:ea typeface="Rambla"/>
                <a:cs typeface="Rambla"/>
                <a:sym typeface="Rambla"/>
              </a:rPr>
              <a:t>Shared</a:t>
            </a:r>
            <a:r>
              <a:rPr b="0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 responsibility for students’ literacy development</a:t>
            </a:r>
          </a:p>
          <a:p>
            <a:pPr indent="-458787" lvl="1" marL="1042987" marR="0" rtl="0" algn="l">
              <a:spcBef>
                <a:spcPts val="324"/>
              </a:spcBef>
              <a:buClr>
                <a:schemeClr val="accent1"/>
              </a:buClr>
              <a:buSzPct val="100000"/>
              <a:buFont typeface="Noto Symbol"/>
              <a:buChar char="▪"/>
            </a:pPr>
            <a:r>
              <a:rPr b="0" baseline="0" i="0" lang="en" sz="26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Special emphasis on </a:t>
            </a:r>
          </a:p>
          <a:p>
            <a:pPr indent="-1587" lvl="1" marL="585787" marR="0" rtl="0" algn="l">
              <a:spcBef>
                <a:spcPts val="324"/>
              </a:spcBef>
              <a:buClr>
                <a:schemeClr val="accent1"/>
              </a:buClr>
              <a:buSzPct val="25000"/>
              <a:buFont typeface="Verdana"/>
              <a:buNone/>
            </a:pPr>
            <a:r>
              <a:rPr b="1" baseline="0" i="0" lang="en" sz="2600" u="none" cap="none" strike="noStrike">
                <a:solidFill>
                  <a:srgbClr val="5D2D37"/>
                </a:solidFill>
                <a:latin typeface="Rambla"/>
                <a:ea typeface="Rambla"/>
                <a:cs typeface="Rambla"/>
                <a:sym typeface="Rambla"/>
              </a:rPr>
              <a:t>     informational text</a:t>
            </a:r>
            <a:r>
              <a:rPr b="0" baseline="0" i="0" lang="en" sz="2600" u="none" cap="none" strike="noStrike">
                <a:solidFill>
                  <a:srgbClr val="5D2D37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b="1" baseline="0" i="0" lang="en" sz="2400" u="none" cap="none" strike="noStrike">
                <a:solidFill>
                  <a:srgbClr val="A3171E"/>
                </a:solidFill>
                <a:latin typeface="Rambla"/>
                <a:ea typeface="Rambla"/>
                <a:cs typeface="Rambla"/>
                <a:sym typeface="Rambla"/>
              </a:rPr>
              <a:t>資訊類文</a:t>
            </a:r>
          </a:p>
          <a:p>
            <a: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59" name="Shape 159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教案設計重點</a:t>
            </a:r>
          </a:p>
        </p:txBody>
      </p:sp>
      <p:sp>
        <p:nvSpPr>
          <p:cNvPr id="160" name="Shape 160"/>
          <p:cNvSpPr/>
          <p:nvPr/>
        </p:nvSpPr>
        <p:spPr>
          <a:xfrm>
            <a:off x="5410200" y="800100"/>
            <a:ext cx="3453830" cy="484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3600" u="none" cap="none" strike="noStrike">
                <a:solidFill>
                  <a:srgbClr val="C7F3FF"/>
                </a:solidFill>
                <a:latin typeface="Rambla"/>
                <a:ea typeface="Rambla"/>
                <a:cs typeface="Rambla"/>
                <a:sym typeface="Rambla"/>
              </a:rPr>
              <a:t>Backward Design</a:t>
            </a:r>
          </a:p>
        </p:txBody>
      </p:sp>
      <p:pic>
        <p:nvPicPr>
          <p:cNvPr id="161" name="Shape 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9800" y="3358786"/>
            <a:ext cx="2514599" cy="167041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Shape 162"/>
          <p:cNvSpPr/>
          <p:nvPr/>
        </p:nvSpPr>
        <p:spPr>
          <a:xfrm>
            <a:off x="5029200" y="3657600"/>
            <a:ext cx="152399" cy="34289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w="55000">
            <a:solidFill>
              <a:srgbClr val="21768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ctrTitle"/>
          </p:nvPr>
        </p:nvSpPr>
        <p:spPr>
          <a:xfrm>
            <a:off x="685800" y="1085850"/>
            <a:ext cx="7772400" cy="12572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2"/>
              </a:buClr>
              <a:buSzPct val="25000"/>
              <a:buFont typeface="Amarante"/>
              <a:buNone/>
            </a:pPr>
            <a:r>
              <a:rPr b="1" baseline="0" i="0" lang="en" sz="4800" u="none" cap="none" strike="noStrike">
                <a:solidFill>
                  <a:schemeClr val="dk2"/>
                </a:solidFill>
                <a:latin typeface="Amarante"/>
                <a:ea typeface="Amarante"/>
                <a:cs typeface="Amarante"/>
                <a:sym typeface="Amarante"/>
              </a:rPr>
              <a:t>Sit Tight &amp; Buckle up</a:t>
            </a:r>
          </a:p>
        </p:txBody>
      </p:sp>
      <p:sp>
        <p:nvSpPr>
          <p:cNvPr id="169" name="Shape 169"/>
          <p:cNvSpPr txBox="1"/>
          <p:nvPr>
            <p:ph idx="1" type="subTitle"/>
          </p:nvPr>
        </p:nvSpPr>
        <p:spPr>
          <a:xfrm>
            <a:off x="685800" y="2708705"/>
            <a:ext cx="7772400" cy="899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tIns="45700">
            <a:noAutofit/>
          </a:bodyPr>
          <a:lstStyle/>
          <a:p>
            <a:pPr indent="0" lvl="0" marL="0" marR="6400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1" baseline="0" i="1" lang="en" sz="2700" u="none" cap="none" strike="noStrike">
                <a:solidFill>
                  <a:srgbClr val="FF0000"/>
                </a:solidFill>
                <a:latin typeface="Rambla"/>
                <a:ea typeface="Rambla"/>
                <a:cs typeface="Rambla"/>
                <a:sym typeface="Rambla"/>
              </a:rPr>
              <a:t>It’s STANDARDS time!</a:t>
            </a:r>
          </a:p>
        </p:txBody>
      </p:sp>
      <p:pic>
        <p:nvPicPr>
          <p:cNvPr id="170" name="Shape 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7000" y="2571750"/>
            <a:ext cx="1607343" cy="1607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8128" lvl="0" marL="10972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1" baseline="0" i="0" lang="en" sz="2150" u="none" cap="none" strike="noStrike">
                <a:solidFill>
                  <a:srgbClr val="C00000"/>
                </a:solidFill>
                <a:latin typeface="Rambla"/>
                <a:ea typeface="Rambla"/>
                <a:cs typeface="Rambla"/>
                <a:sym typeface="Rambla"/>
              </a:rPr>
              <a:t>Comprehension and Collaboration: </a:t>
            </a:r>
          </a:p>
          <a:p>
            <a:pPr indent="-8128" lvl="0" marL="10972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1" baseline="0" i="0" lang="en" sz="2150" u="none" cap="none" strike="noStrike">
                <a:solidFill>
                  <a:srgbClr val="C00000"/>
                </a:solidFill>
                <a:latin typeface="Rambla"/>
                <a:ea typeface="Rambla"/>
                <a:cs typeface="Rambla"/>
                <a:sym typeface="Rambla"/>
              </a:rPr>
              <a:t>理解與協作</a:t>
            </a:r>
          </a:p>
          <a:p>
            <a:pPr indent="-8128" lvl="0" marL="10972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1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4160" lvl="0" marL="36576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6521"/>
              <a:buFont typeface="Noto Symbol"/>
              <a:buChar char=""/>
            </a:pPr>
            <a:r>
              <a:rPr b="0" baseline="0" i="0" lang="en" sz="225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CCSS.ELA-LITERACY.CCRA.SL.1</a:t>
            </a:r>
            <a:b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Prepare for and participate effectively in a range </a:t>
            </a:r>
          </a:p>
          <a:p>
            <a:pPr indent="-8128" lvl="0" marL="10972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  of conversations and </a:t>
            </a:r>
            <a:r>
              <a:rPr b="1" baseline="0" i="1" lang="en" sz="2250" u="none" cap="none" strike="noStrike">
                <a:solidFill>
                  <a:srgbClr val="A3171E"/>
                </a:solidFill>
                <a:latin typeface="Garamond"/>
                <a:ea typeface="Garamond"/>
                <a:cs typeface="Garamond"/>
                <a:sym typeface="Garamond"/>
              </a:rPr>
              <a:t>collaborations</a:t>
            </a: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with diverse partners,               building on others' ideas and </a:t>
            </a:r>
            <a:r>
              <a:rPr b="1" baseline="0" i="0" lang="en" sz="225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expressing</a:t>
            </a: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their own clearly and </a:t>
            </a:r>
            <a:r>
              <a:rPr b="1" baseline="0" i="0" lang="en" sz="225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persuasively</a:t>
            </a: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</a:t>
            </a:r>
          </a:p>
          <a:p>
            <a:pPr indent="-264160" lvl="0" marL="36576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6521"/>
              <a:buFont typeface="Noto Symbol"/>
              <a:buChar char=""/>
            </a:pPr>
            <a:r>
              <a:rPr b="0" baseline="0" i="0" lang="en" sz="225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CCSS.ELA-LITERACY.CCRA.SL.2</a:t>
            </a:r>
            <a:b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250" u="none" cap="none" strike="noStrike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Integrate</a:t>
            </a: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and </a:t>
            </a:r>
            <a:r>
              <a:rPr b="1" baseline="0" i="0" lang="en" sz="2250" u="none" cap="none" strike="noStrike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evaluate</a:t>
            </a: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information presented in diverse media and formats, including visually, quantitatively, and orally.</a:t>
            </a:r>
          </a:p>
          <a:p>
            <a:pPr indent="-264160" lvl="0" marL="36576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6521"/>
              <a:buFont typeface="Noto Symbol"/>
              <a:buChar char=""/>
            </a:pPr>
            <a:r>
              <a:rPr b="0" baseline="0" i="0" lang="en" sz="225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CCSS.ELA-LITERACY.CCRA.SL.3</a:t>
            </a:r>
            <a:b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Evaluate a speaker's point of view, </a:t>
            </a:r>
            <a:r>
              <a:rPr b="1" baseline="0" i="0" lang="en" sz="225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reasoning</a:t>
            </a: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, and </a:t>
            </a:r>
            <a:r>
              <a:rPr b="1" baseline="0" i="0" lang="en" sz="225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use of evidence</a:t>
            </a:r>
            <a:r>
              <a:rPr b="0" baseline="0" i="0" lang="en" sz="22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and rhetoric.</a:t>
            </a:r>
          </a:p>
          <a:p>
            <a:pPr indent="-191315" lvl="0" marL="36576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1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76" name="Shape 176"/>
          <p:cNvSpPr txBox="1"/>
          <p:nvPr>
            <p:ph type="title"/>
          </p:nvPr>
        </p:nvSpPr>
        <p:spPr>
          <a:xfrm>
            <a:off x="457200" y="457200"/>
            <a:ext cx="8229600" cy="606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rgbClr val="0C0C0C"/>
              </a:buClr>
              <a:buSzPct val="25000"/>
              <a:buFont typeface="Arial"/>
              <a:buNone/>
            </a:pPr>
            <a:r>
              <a:rPr b="1" baseline="0" i="0" lang="en" sz="3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ELA Anchor Standards for Speaking and Listening</a:t>
            </a:r>
            <a:br>
              <a:rPr b="1" baseline="0" i="0" lang="en" sz="3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</a:br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11079" y="514350"/>
            <a:ext cx="1492533" cy="1485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8128" lvl="0" marL="10972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1" baseline="0" i="0" sz="1100" u="none" cap="none" strike="noStrike">
              <a:solidFill>
                <a:srgbClr val="C00000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4160" lvl="0" marL="36576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CCSS.ELA-LITERACY.CCRA.SL.4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Present information, findings, and supporting evidence such that listeners can follow the line of </a:t>
            </a:r>
            <a:r>
              <a:rPr b="1" baseline="0" i="0" lang="en" sz="24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reasoning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and the </a:t>
            </a:r>
            <a:r>
              <a:rPr b="1" baseline="0" i="0" lang="en" sz="24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organization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, development, and style are appropriate to task, purpose, and audience.</a:t>
            </a:r>
          </a:p>
          <a:p>
            <a:pPr indent="-264160" lvl="0" marL="36576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CCSS.ELA-LITERACY.CCRA.SL.5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Make strategic use of </a:t>
            </a:r>
            <a:r>
              <a:rPr b="1" baseline="0" i="1" lang="en" sz="2400" u="none" cap="none" strike="noStrike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digital media and visual displays of data 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to </a:t>
            </a:r>
            <a:r>
              <a:rPr b="1" baseline="0" i="0" lang="en" sz="24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express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information and enhance understanding of presentations.</a:t>
            </a:r>
          </a:p>
          <a:p>
            <a:pPr indent="-264160" lvl="0" marL="36576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CCSS.ELA-LITERACY.CCRA.SL.6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400" u="none" cap="none" strike="noStrike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Adapt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speech to a variety of </a:t>
            </a:r>
            <a:r>
              <a:rPr b="1" baseline="0" i="1" lang="en" sz="2400" u="none" cap="none" strike="noStrike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contexts and communicative tasks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, demonstrating command of formal English when indicated or appropriate.</a:t>
            </a:r>
          </a:p>
          <a:p>
            <a:pPr indent="-8128" lvl="0" marL="10972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1" baseline="0" i="0" sz="2400" u="none" cap="none" strike="noStrike">
              <a:solidFill>
                <a:srgbClr val="C00000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8128" lvl="0" marL="10972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84" name="Shape 18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rgbClr val="1FADCC"/>
              </a:buClr>
              <a:buSzPct val="25000"/>
              <a:buFont typeface="Arial"/>
              <a:buNone/>
            </a:pPr>
            <a:br>
              <a:rPr b="1" baseline="0" i="0" lang="en" sz="2900" u="none" cap="none" strike="noStrike">
                <a:solidFill>
                  <a:srgbClr val="1FADC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baseline="0" i="0" lang="en" sz="2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ELA Anchor Standards for Speaking and Listening</a:t>
            </a:r>
            <a:br>
              <a:rPr b="1" baseline="0" i="0" lang="en" sz="2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baseline="0" i="0" lang="en" sz="2800" u="none" cap="none" strike="noStrike">
                <a:solidFill>
                  <a:srgbClr val="C00000"/>
                </a:solidFill>
                <a:latin typeface="Rambla"/>
                <a:ea typeface="Rambla"/>
                <a:cs typeface="Rambla"/>
                <a:sym typeface="Rambla"/>
              </a:rPr>
              <a:t>Presentation of Knowledge and Ideas: 發表意見</a:t>
            </a:r>
            <a:br>
              <a:rPr b="1" baseline="0" i="0" lang="en" sz="2900" u="none" cap="none" strike="noStrike">
                <a:solidFill>
                  <a:srgbClr val="C00000"/>
                </a:solidFill>
                <a:latin typeface="Rambla"/>
                <a:ea typeface="Rambla"/>
                <a:cs typeface="Rambla"/>
                <a:sym typeface="Rambla"/>
              </a:rPr>
            </a:b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idx="1" type="body"/>
          </p:nvPr>
        </p:nvSpPr>
        <p:spPr>
          <a:xfrm>
            <a:off x="457200" y="1028700"/>
            <a:ext cx="8229600" cy="3933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64160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CCSS.ELA-LITERACY.CCRA.R.1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Read closely to determine what the text says explicitly and to make logical </a:t>
            </a:r>
            <a:r>
              <a:rPr b="1" baseline="0" i="0" lang="en" sz="2400" u="none" cap="none" strike="noStrike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inferences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from it; cite specific textual evidence when writing or speaking to support </a:t>
            </a:r>
            <a:r>
              <a:rPr b="1" baseline="0" i="0" lang="en" sz="2400" u="none" cap="none" strike="noStrike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conclusions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drawn from the text. 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CCSS.ELA-LITERACY.CCRA.R.2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Determine central ideas or themes of a text and </a:t>
            </a:r>
            <a:r>
              <a:rPr b="1" baseline="0" i="0" lang="en" sz="24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analyze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their development; </a:t>
            </a:r>
            <a:r>
              <a:rPr b="1" baseline="0" i="0" lang="en" sz="24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summarize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the key supporting details and ideas.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CCSS.ELA-LITERACY.CCRA.R.3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4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Analyze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how and why individuals, events, or ideas develop and interact over the course of a text.</a:t>
            </a:r>
          </a:p>
          <a:p>
            <a:pPr indent="-160528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90" name="Shape 190"/>
          <p:cNvSpPr txBox="1"/>
          <p:nvPr>
            <p:ph type="title"/>
          </p:nvPr>
        </p:nvSpPr>
        <p:spPr>
          <a:xfrm>
            <a:off x="457200" y="400050"/>
            <a:ext cx="82296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br>
              <a:rPr b="1" baseline="0" i="0" lang="en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baseline="0" i="0" lang="en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baseline="0" i="0" lang="en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Anchor Standards for Reading </a:t>
            </a:r>
            <a:br>
              <a:rPr b="1" baseline="0" i="0" lang="en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baseline="0" i="0" lang="en" sz="2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Key Ideas and Details:</a:t>
            </a:r>
            <a:br>
              <a:rPr b="0" baseline="0" i="0" lang="en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br>
              <a:rPr b="1" baseline="0" i="0" lang="en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/>
          <p:nvPr>
            <p:ph idx="1" type="body"/>
          </p:nvPr>
        </p:nvSpPr>
        <p:spPr>
          <a:xfrm>
            <a:off x="457200" y="914400"/>
            <a:ext cx="8229600" cy="3591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64160" lvl="0" marL="3657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CCSS.ELA-LITERACY.CCRA.R.4</a:t>
            </a:r>
            <a:b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5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Interpret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words and phrases as they are used in a text, including determining </a:t>
            </a:r>
            <a:r>
              <a:rPr b="1" baseline="0" i="1" lang="en" sz="2500" u="none" cap="none" strike="noStrike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technical, connotative, and figurative meanings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, and </a:t>
            </a:r>
            <a:r>
              <a:rPr b="1" baseline="0" i="0" lang="en" sz="25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analyze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how specific word choices shape meaning or </a:t>
            </a:r>
            <a:r>
              <a:rPr b="1" baseline="0" i="1" lang="en" sz="2500" u="none" cap="none" strike="noStrike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tone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</a:p>
          <a:p>
            <a:pPr indent="-264160" lvl="0" marL="36576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CCSS.ELA-LITERACY.CCRA.R.5</a:t>
            </a:r>
            <a:b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5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Analyze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the structure of texts, including how specific sentences, paragraphs, and larger portions of the text (e.g., a section, chapter, scene, or stanza) </a:t>
            </a: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relate to each other and the whole.</a:t>
            </a:r>
          </a:p>
          <a:p>
            <a:pPr indent="-264160" lvl="0" marL="36576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6"/>
              </a:rPr>
              <a:t>CCSS.ELA-LITERACY.CCRA.R.6</a:t>
            </a:r>
            <a:b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500" u="none" cap="none" strike="noStrike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Assess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how point of view or</a:t>
            </a:r>
            <a:r>
              <a:rPr b="1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b="1" baseline="0" i="1" lang="en" sz="2500" u="none" cap="none" strike="noStrike">
                <a:solidFill>
                  <a:srgbClr val="00B0F0"/>
                </a:solidFill>
                <a:latin typeface="Garamond"/>
                <a:ea typeface="Garamond"/>
                <a:cs typeface="Garamond"/>
                <a:sym typeface="Garamond"/>
              </a:rPr>
              <a:t>purpose</a:t>
            </a:r>
            <a:r>
              <a:rPr b="1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shapes the content and style of a text.</a:t>
            </a:r>
          </a:p>
          <a:p>
            <a:pPr indent="-156339" lvl="0" marL="36576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5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97" name="Shape 197"/>
          <p:cNvSpPr txBox="1"/>
          <p:nvPr>
            <p:ph type="title"/>
          </p:nvPr>
        </p:nvSpPr>
        <p:spPr>
          <a:xfrm>
            <a:off x="457200" y="285750"/>
            <a:ext cx="8229600" cy="777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b="1" baseline="0" i="0" lang="en" sz="32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Anchor Standards for Reading</a:t>
            </a:r>
            <a:br>
              <a:rPr b="0" baseline="0" i="0" lang="en" sz="39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baseline="0" i="0" lang="en" sz="2800" u="none" cap="none" strike="noStrike">
                <a:solidFill>
                  <a:srgbClr val="C00000"/>
                </a:solidFill>
                <a:latin typeface="Rambla"/>
                <a:ea typeface="Rambla"/>
                <a:cs typeface="Rambla"/>
                <a:sym typeface="Rambla"/>
              </a:rPr>
              <a:t>Craft and Structure: 文體與結構</a:t>
            </a:r>
            <a:br>
              <a:rPr b="0" baseline="0" i="0" lang="en" sz="37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64160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CCSS.ELA-LITERACY.CCRA.W.7</a:t>
            </a:r>
            <a:b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5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Conduct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short as well as more sustained research projects based on focused questions, </a:t>
            </a:r>
            <a:r>
              <a:rPr b="1" baseline="0" i="0" lang="en" sz="25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demonstrating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understanding of the subject under </a:t>
            </a:r>
            <a:r>
              <a:rPr b="1" baseline="0" i="0" lang="en" sz="25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investigation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CCSS.ELA-LITERACY.CCRA.W.8</a:t>
            </a:r>
            <a:b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5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Gather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relevant information from multiple print and digital sources, </a:t>
            </a:r>
            <a:r>
              <a:rPr b="1" baseline="0" i="0" lang="en" sz="25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assess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the credibility and accuracy of each source, and </a:t>
            </a:r>
            <a:r>
              <a:rPr b="1" baseline="0" i="0" lang="en" sz="25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integrate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the information while avoiding plagiarism.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CCSS.ELA-LITERACY.CCRA.W.9</a:t>
            </a:r>
            <a:b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Draw evidence from literary or informational texts to support </a:t>
            </a:r>
            <a:r>
              <a:rPr b="1" baseline="0" i="0" lang="en" sz="2500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analysis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, </a:t>
            </a:r>
            <a:r>
              <a:rPr b="1" baseline="0" i="0" lang="en" sz="2500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reflection,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and </a:t>
            </a:r>
            <a:r>
              <a:rPr b="1" baseline="0" i="0" lang="en" sz="2500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research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</a:p>
          <a:p>
            <a:pPr indent="-156339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5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04" name="Shape 20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rgbClr val="C00000"/>
              </a:buClr>
              <a:buSzPct val="25000"/>
              <a:buFont typeface="Arial"/>
              <a:buNone/>
            </a:pPr>
            <a:br>
              <a:rPr b="1" baseline="0" i="0" lang="en" sz="25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baseline="0" i="0" lang="en" sz="32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Anchor Standards for Reading</a:t>
            </a:r>
            <a:br>
              <a:rPr b="1" baseline="0" i="0" lang="en" sz="25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baseline="0" i="0" lang="en" sz="25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Research to Build and Present Knowledge: 研究報告</a:t>
            </a:r>
            <a:br>
              <a:rPr b="1" baseline="0" i="0" lang="en" sz="25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</a:b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idx="1" type="body"/>
          </p:nvPr>
        </p:nvSpPr>
        <p:spPr>
          <a:xfrm>
            <a:off x="457200" y="914400"/>
            <a:ext cx="8229600" cy="3591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64160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CCSS.ELA-LITERACY.CCRA.R.7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4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Integrate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and </a:t>
            </a:r>
            <a:r>
              <a:rPr b="1" baseline="0" i="0" lang="en" sz="24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evaluate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content presented in diverse media and formats, including visually and quantitatively, as well as in words.</a:t>
            </a:r>
          </a:p>
          <a:p>
            <a:pPr indent="-8128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baseline="30000" i="0" lang="en" sz="2400" u="none" cap="none" strike="noStrike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b="0" baseline="0" i="0" lang="en" sz="2400" u="none" cap="none" strike="noStrike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   (</a:t>
            </a: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圖表, 漫畫</a:t>
            </a:r>
            <a:r>
              <a:rPr b="0" baseline="0" i="0" lang="en" sz="2400" u="none" cap="none" strike="noStrike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)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CCSS.ELA-LITERACY.CCRA.R.8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Delineate and </a:t>
            </a:r>
            <a:r>
              <a:rPr b="1" baseline="0" i="0" lang="en" sz="24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evaluate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the </a:t>
            </a:r>
            <a:r>
              <a:rPr b="1" baseline="0" i="0" lang="en" sz="24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argument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and specific claims in a text, including the validity of the reasoning as well as the relevance and sufficiency of the evidence.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6"/>
              </a:rPr>
              <a:t>CCSS.ELA-LITERACY.CCRA.R.9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400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Analyze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how two or more texts address similar themes or topics in order to build knowledge or to compare the approaches the authors take.</a:t>
            </a:r>
          </a:p>
          <a:p>
            <a: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10" name="Shape 210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b="1" baseline="0" i="0" lang="en" sz="2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Anchor Standards for Reading</a:t>
            </a:r>
            <a:br>
              <a:rPr b="0" baseline="0" i="0" lang="en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baseline="0" i="0" lang="en" sz="2800" u="none" cap="none" strike="noStrike">
                <a:solidFill>
                  <a:srgbClr val="C00000"/>
                </a:solidFill>
                <a:latin typeface="Rambla"/>
                <a:ea typeface="Rambla"/>
                <a:cs typeface="Rambla"/>
                <a:sym typeface="Rambla"/>
              </a:rPr>
              <a:t>Integration of Knowledge and Ideas: 整合資料</a:t>
            </a:r>
            <a:br>
              <a:rPr b="1" baseline="0" i="0" lang="en" sz="2800" u="none" cap="none" strike="noStrike">
                <a:solidFill>
                  <a:srgbClr val="C00000"/>
                </a:solidFill>
                <a:latin typeface="Rambla"/>
                <a:ea typeface="Rambla"/>
                <a:cs typeface="Rambla"/>
                <a:sym typeface="Rambla"/>
              </a:rPr>
            </a:b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/>
          <p:nvPr>
            <p:ph idx="1" type="body"/>
          </p:nvPr>
        </p:nvSpPr>
        <p:spPr>
          <a:xfrm>
            <a:off x="457200" y="1028700"/>
            <a:ext cx="8229600" cy="3648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64160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CCSS.ELA-LITERACY.CCRA.W.1</a:t>
            </a:r>
            <a:b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Write </a:t>
            </a:r>
            <a:r>
              <a:rPr b="1" baseline="0" i="0" lang="en" sz="25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arguments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to support claims in an analysis of substantive topics or texts using valid reasoning and relevant and sufficient </a:t>
            </a:r>
            <a:r>
              <a:rPr b="1" baseline="0" i="0" lang="en" sz="25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evidence.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CCSS.ELA-LITERACY.CCRA.W.2</a:t>
            </a:r>
            <a:b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Write </a:t>
            </a:r>
            <a:r>
              <a:rPr b="1" baseline="0" i="0" lang="en" sz="25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informative/explanatory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texts to </a:t>
            </a:r>
            <a:r>
              <a:rPr b="1" baseline="0" i="0" lang="en" sz="25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examine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and </a:t>
            </a:r>
            <a:r>
              <a:rPr b="1" baseline="0" i="0" lang="en" sz="25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convey 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complex ideas and information clearly and accurately through the effective selection, </a:t>
            </a:r>
            <a:r>
              <a:rPr b="1" baseline="0" i="0" lang="en" sz="25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organization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, and </a:t>
            </a:r>
            <a:r>
              <a:rPr b="1" baseline="0" i="0" lang="en" sz="25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analysis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of content.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5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CCSS.ELA-LITERACY.CCRA.W.3</a:t>
            </a:r>
            <a:b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Write narratives to develop real or </a:t>
            </a:r>
            <a:r>
              <a:rPr b="1" baseline="0" i="0" lang="en" sz="2500" u="none" cap="none" strike="noStrike">
                <a:solidFill>
                  <a:srgbClr val="21798F"/>
                </a:solidFill>
                <a:latin typeface="Garamond"/>
                <a:ea typeface="Garamond"/>
                <a:cs typeface="Garamond"/>
                <a:sym typeface="Garamond"/>
              </a:rPr>
              <a:t>imagined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experiences or events using effective technique, well-chosen details and well-structured event </a:t>
            </a:r>
            <a:r>
              <a:rPr b="1" baseline="0" i="0" lang="en" sz="2500" u="none" cap="none" strike="noStrike">
                <a:solidFill>
                  <a:srgbClr val="21798F"/>
                </a:solidFill>
                <a:latin typeface="Garamond"/>
                <a:ea typeface="Garamond"/>
                <a:cs typeface="Garamond"/>
                <a:sym typeface="Garamond"/>
              </a:rPr>
              <a:t>sequences</a:t>
            </a:r>
            <a:r>
              <a:rPr b="0" baseline="0" i="0" lang="en" sz="25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</a:p>
          <a:p>
            <a:pPr indent="-156339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5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17" name="Shape 217"/>
          <p:cNvSpPr txBox="1"/>
          <p:nvPr>
            <p:ph type="title"/>
          </p:nvPr>
        </p:nvSpPr>
        <p:spPr>
          <a:xfrm>
            <a:off x="609600" y="514350"/>
            <a:ext cx="8229600" cy="2059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br>
              <a:rPr b="1" baseline="0" i="0" lang="en" sz="325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br>
              <a:rPr b="1" baseline="0" i="0" lang="en" sz="325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b="1" baseline="0" i="0" lang="en" sz="325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Anchor Standards for Writing</a:t>
            </a:r>
            <a:br>
              <a:rPr b="1" baseline="0" i="0" lang="en" sz="325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b="0" baseline="0" i="0" lang="en" sz="2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Text Types and Purposes</a:t>
            </a:r>
            <a:br>
              <a:rPr b="0" baseline="0" i="0" lang="en" sz="37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br>
              <a:rPr b="0" baseline="0" i="0" lang="en" sz="37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64160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CCSS.ELA-LITERACY.CCRA.W.4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4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Produce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clear and coherent writing in which the development, organization, and style are appropriate to task, purpose, and audience.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CCSS.ELA-LITERACY.CCRA.W.5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baseline="0" i="0" lang="en" sz="24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Develop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and strengthen writing as needed by </a:t>
            </a:r>
            <a:r>
              <a:rPr b="1" baseline="0" i="0" lang="en" sz="2400" u="none" cap="none" strike="noStrike">
                <a:solidFill>
                  <a:srgbClr val="00B050"/>
                </a:solidFill>
                <a:latin typeface="Garamond"/>
                <a:ea typeface="Garamond"/>
                <a:cs typeface="Garamond"/>
                <a:sym typeface="Garamond"/>
              </a:rPr>
              <a:t>planning, revising, editing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, rewriting, or trying a new approach.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400" u="sng" cap="none" strike="noStrike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CCSS.ELA-LITERACY.CCRA.W.6</a:t>
            </a:r>
            <a:b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Use </a:t>
            </a:r>
            <a:r>
              <a:rPr b="1" baseline="0" i="0" lang="en" sz="2400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technology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, including the Internet, to </a:t>
            </a:r>
            <a:r>
              <a:rPr b="0" baseline="0" i="0" lang="en" sz="2400" u="none" cap="none" strike="noStrike">
                <a:solidFill>
                  <a:srgbClr val="7030A0"/>
                </a:solidFill>
                <a:latin typeface="Garamond"/>
                <a:ea typeface="Garamond"/>
                <a:cs typeface="Garamond"/>
                <a:sym typeface="Garamond"/>
              </a:rPr>
              <a:t>produce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and </a:t>
            </a:r>
            <a:r>
              <a:rPr b="1" baseline="0" i="0" lang="en" sz="2400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publish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writing and to </a:t>
            </a:r>
            <a:r>
              <a:rPr b="1" baseline="0" i="0" lang="en" sz="2400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interact 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and </a:t>
            </a:r>
            <a:r>
              <a:rPr b="1" baseline="0" i="0" lang="en" sz="2400" u="none" cap="none" strike="noStrike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collaborat</a:t>
            </a:r>
            <a:r>
              <a:rPr b="0" baseline="0" i="0" lang="en" sz="24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 with others.</a:t>
            </a:r>
          </a:p>
          <a:p>
            <a: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23" name="Shape 22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br>
              <a:rPr b="0" baseline="0" i="0" lang="en" sz="37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b="0" baseline="0" i="0" lang="en" sz="32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Anchor Standards for Writing</a:t>
            </a:r>
            <a:br>
              <a:rPr b="0" baseline="0" i="0" lang="en" sz="32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baseline="0" i="0" lang="en" sz="2800" u="none" cap="none" strike="noStrike">
                <a:solidFill>
                  <a:srgbClr val="C00000"/>
                </a:solidFill>
                <a:latin typeface="Rambla"/>
                <a:ea typeface="Rambla"/>
                <a:cs typeface="Rambla"/>
                <a:sym typeface="Rambla"/>
              </a:rPr>
              <a:t>Production and Distribution of Writing:</a:t>
            </a:r>
            <a:br>
              <a:rPr b="0" baseline="0" i="0" lang="en" sz="37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Bloom’s Taxonomy</a:t>
            </a:r>
          </a:p>
        </p:txBody>
      </p:sp>
      <p:pic>
        <p:nvPicPr>
          <p:cNvPr id="229" name="Shape 2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698" y="800100"/>
            <a:ext cx="7315200" cy="417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Shape 230"/>
          <p:cNvSpPr/>
          <p:nvPr/>
        </p:nvSpPr>
        <p:spPr>
          <a:xfrm rot="10656912">
            <a:off x="323756" y="1362057"/>
            <a:ext cx="1329883" cy="2891753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w="55000">
            <a:solidFill>
              <a:srgbClr val="21768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5570" y="1184825"/>
            <a:ext cx="1511952" cy="276999"/>
          </a:xfrm>
          <a:prstGeom prst="rect">
            <a:avLst/>
          </a:prstGeom>
          <a:solidFill>
            <a:schemeClr val="lt1"/>
          </a:solidFill>
          <a:ln cap="flat" w="550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1800" u="none" cap="none" strike="noStrike">
                <a:solidFill>
                  <a:srgbClr val="F9000B"/>
                </a:solidFill>
                <a:latin typeface="Rambla"/>
                <a:ea typeface="Rambla"/>
                <a:cs typeface="Rambla"/>
                <a:sym typeface="Rambla"/>
              </a:rPr>
              <a:t>High-order</a:t>
            </a:r>
          </a:p>
        </p:txBody>
      </p:sp>
      <p:sp>
        <p:nvSpPr>
          <p:cNvPr id="232" name="Shape 232"/>
          <p:cNvSpPr/>
          <p:nvPr/>
        </p:nvSpPr>
        <p:spPr>
          <a:xfrm>
            <a:off x="77704" y="4139033"/>
            <a:ext cx="1367681" cy="276999"/>
          </a:xfrm>
          <a:prstGeom prst="rect">
            <a:avLst/>
          </a:prstGeom>
          <a:solidFill>
            <a:schemeClr val="lt1"/>
          </a:solidFill>
          <a:ln cap="flat" w="550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Low-order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64160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先看影片/ebook (miss panda chinese on youtube)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Summary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課堂腦力激盪 (課後自選題目, </a:t>
            </a:r>
            <a:r>
              <a:rPr b="0" baseline="0" i="0" lang="en" sz="2700" u="sng" cap="none" strike="noStrike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3"/>
              </a:rPr>
              <a:t>媒體創作方式 </a:t>
            </a:r>
            <a:r>
              <a:rPr b="0" baseline="0" i="0" lang="en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)</a:t>
            </a:r>
          </a:p>
        </p:txBody>
      </p:sp>
      <p:sp>
        <p:nvSpPr>
          <p:cNvPr id="238" name="Shape 238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讀寫</a:t>
            </a:r>
          </a:p>
        </p:txBody>
      </p:sp>
      <p:pic>
        <p:nvPicPr>
          <p:cNvPr id="239" name="Shape 2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2595101"/>
            <a:ext cx="5791200" cy="21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Shape 2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981" y="857250"/>
            <a:ext cx="3894618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Shape 245"/>
          <p:cNvSpPr txBox="1"/>
          <p:nvPr>
            <p:ph type="title"/>
          </p:nvPr>
        </p:nvSpPr>
        <p:spPr>
          <a:xfrm>
            <a:off x="457200" y="205978"/>
            <a:ext cx="8229600" cy="651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100" u="sng" cap="none" strike="noStrike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4"/>
              </a:rPr>
              <a:t>Sample</a:t>
            </a:r>
            <a:r>
              <a:rPr b="1" baseline="0" i="0" lang="en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  </a:t>
            </a:r>
            <a:r>
              <a:rPr b="1" baseline="0" i="0" lang="en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made with Google Form</a:t>
            </a:r>
          </a:p>
        </p:txBody>
      </p:sp>
      <p:pic>
        <p:nvPicPr>
          <p:cNvPr id="246" name="Shape 2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91000" y="857250"/>
            <a:ext cx="4419599" cy="379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/>
          <p:nvPr>
            <p:ph type="title"/>
          </p:nvPr>
        </p:nvSpPr>
        <p:spPr>
          <a:xfrm>
            <a:off x="457200" y="205978"/>
            <a:ext cx="8229600" cy="308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Font typeface="Rambla"/>
              <a:buNone/>
            </a:pPr>
            <a:r>
              <a:t/>
            </a:r>
            <a:endParaRPr b="1" baseline="0" i="0" sz="37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id="252" name="Shape 2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-1633"/>
            <a:ext cx="7772398" cy="5145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/>
          <p:nvPr>
            <p:ph type="ctrTitle"/>
          </p:nvPr>
        </p:nvSpPr>
        <p:spPr>
          <a:xfrm>
            <a:off x="228600" y="1314450"/>
            <a:ext cx="8229600" cy="1372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如何應用共同核心標準</a:t>
            </a:r>
            <a:b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規劃外語教學</a:t>
            </a:r>
          </a:p>
        </p:txBody>
      </p:sp>
      <p:sp>
        <p:nvSpPr>
          <p:cNvPr id="258" name="Shape 258"/>
          <p:cNvSpPr txBox="1"/>
          <p:nvPr>
            <p:ph idx="1" type="subTitle"/>
          </p:nvPr>
        </p:nvSpPr>
        <p:spPr>
          <a:xfrm>
            <a:off x="1417320" y="2800350"/>
            <a:ext cx="6400799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tIns="45700">
            <a:noAutofit/>
          </a:bodyPr>
          <a:lstStyle/>
          <a:p>
            <a:pPr indent="0" lvl="0" marL="0" marR="6400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1" baseline="0" i="0" lang="en" sz="48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ACTFL教學標準</a:t>
            </a:r>
          </a:p>
        </p:txBody>
      </p:sp>
      <p:sp>
        <p:nvSpPr>
          <p:cNvPr id="259" name="Shape 259"/>
          <p:cNvSpPr/>
          <p:nvPr/>
        </p:nvSpPr>
        <p:spPr>
          <a:xfrm>
            <a:off x="3973121" y="3371850"/>
            <a:ext cx="1495665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5400" u="none" cap="none" strike="noStrike">
                <a:solidFill>
                  <a:srgbClr val="FE9196"/>
                </a:solidFill>
                <a:latin typeface="Rambla"/>
                <a:ea typeface="Rambla"/>
                <a:cs typeface="Rambla"/>
                <a:sym typeface="Rambla"/>
              </a:rPr>
              <a:t>5C’s </a:t>
            </a:r>
          </a:p>
        </p:txBody>
      </p:sp>
      <p:sp>
        <p:nvSpPr>
          <p:cNvPr id="260" name="Shape 260"/>
          <p:cNvSpPr/>
          <p:nvPr/>
        </p:nvSpPr>
        <p:spPr>
          <a:xfrm>
            <a:off x="168789" y="945704"/>
            <a:ext cx="3121367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3200" u="none" cap="none" strike="noStrike">
                <a:solidFill>
                  <a:srgbClr val="75C6DB"/>
                </a:solidFill>
                <a:latin typeface="Rambla"/>
                <a:ea typeface="Rambla"/>
                <a:cs typeface="Rambla"/>
                <a:sym typeface="Rambla"/>
              </a:rPr>
              <a:t>CONNECTIONS</a:t>
            </a:r>
          </a:p>
        </p:txBody>
      </p:sp>
      <p:sp>
        <p:nvSpPr>
          <p:cNvPr id="261" name="Shape 261"/>
          <p:cNvSpPr/>
          <p:nvPr/>
        </p:nvSpPr>
        <p:spPr>
          <a:xfrm>
            <a:off x="403840" y="285750"/>
            <a:ext cx="3770582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3200" u="none" cap="none" strike="noStrike">
                <a:solidFill>
                  <a:srgbClr val="75C6DB"/>
                </a:solidFill>
                <a:latin typeface="Rambla"/>
                <a:ea typeface="Rambla"/>
                <a:cs typeface="Rambla"/>
                <a:sym typeface="Rambla"/>
              </a:rPr>
              <a:t>COMMUNICATION</a:t>
            </a:r>
          </a:p>
        </p:txBody>
      </p:sp>
      <p:sp>
        <p:nvSpPr>
          <p:cNvPr id="262" name="Shape 262"/>
          <p:cNvSpPr/>
          <p:nvPr/>
        </p:nvSpPr>
        <p:spPr>
          <a:xfrm>
            <a:off x="4867564" y="267788"/>
            <a:ext cx="3095719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3200" u="none" cap="none" strike="noStrike">
                <a:solidFill>
                  <a:srgbClr val="75C6DB"/>
                </a:solidFill>
                <a:latin typeface="Rambla"/>
                <a:ea typeface="Rambla"/>
                <a:cs typeface="Rambla"/>
                <a:sym typeface="Rambla"/>
              </a:rPr>
              <a:t>COMPARISONS</a:t>
            </a:r>
          </a:p>
        </p:txBody>
      </p:sp>
      <p:sp>
        <p:nvSpPr>
          <p:cNvPr id="263" name="Shape 263"/>
          <p:cNvSpPr/>
          <p:nvPr/>
        </p:nvSpPr>
        <p:spPr>
          <a:xfrm>
            <a:off x="3561096" y="945704"/>
            <a:ext cx="3025187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3200" u="none" cap="none" strike="noStrike">
                <a:solidFill>
                  <a:srgbClr val="75C6DB"/>
                </a:solidFill>
                <a:latin typeface="Rambla"/>
                <a:ea typeface="Rambla"/>
                <a:cs typeface="Rambla"/>
                <a:sym typeface="Rambla"/>
              </a:rPr>
              <a:t>COMMUNITIES</a:t>
            </a:r>
          </a:p>
        </p:txBody>
      </p:sp>
      <p:sp>
        <p:nvSpPr>
          <p:cNvPr id="264" name="Shape 264"/>
          <p:cNvSpPr/>
          <p:nvPr/>
        </p:nvSpPr>
        <p:spPr>
          <a:xfrm>
            <a:off x="6789832" y="945704"/>
            <a:ext cx="2222081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3200" u="none" cap="none" strike="noStrike">
                <a:solidFill>
                  <a:srgbClr val="75C6DB"/>
                </a:solidFill>
                <a:latin typeface="Rambla"/>
                <a:ea typeface="Rambla"/>
                <a:cs typeface="Rambla"/>
                <a:sym typeface="Rambla"/>
              </a:rPr>
              <a:t>CULTURES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Shape 2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200" y="953974"/>
            <a:ext cx="5638800" cy="404093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Shape 270"/>
          <p:cNvSpPr/>
          <p:nvPr/>
        </p:nvSpPr>
        <p:spPr>
          <a:xfrm>
            <a:off x="287397" y="228600"/>
            <a:ext cx="6338594" cy="3462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2400" u="none" cap="none" strike="noStrike">
                <a:solidFill>
                  <a:srgbClr val="FE9196"/>
                </a:solidFill>
                <a:latin typeface="Rambla"/>
                <a:ea typeface="Rambla"/>
                <a:cs typeface="Rambla"/>
                <a:sym typeface="Rambla"/>
              </a:rPr>
              <a:t>Integrated Performance Assessment (IPA)</a:t>
            </a:r>
          </a:p>
        </p:txBody>
      </p:sp>
      <p:sp>
        <p:nvSpPr>
          <p:cNvPr id="271" name="Shape 271"/>
          <p:cNvSpPr/>
          <p:nvPr/>
        </p:nvSpPr>
        <p:spPr>
          <a:xfrm>
            <a:off x="5715000" y="514350"/>
            <a:ext cx="3244799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5400" u="none" cap="none" strike="noStrike">
                <a:solidFill>
                  <a:srgbClr val="75C6DB"/>
                </a:solidFill>
                <a:latin typeface="Rambla"/>
                <a:ea typeface="Rambla"/>
                <a:cs typeface="Rambla"/>
                <a:sym typeface="Rambla"/>
              </a:rPr>
              <a:t>3 MODES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baseline="0" i="0" lang="en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實務範例</a:t>
            </a:r>
          </a:p>
        </p:txBody>
      </p:sp>
      <p:sp>
        <p:nvSpPr>
          <p:cNvPr id="277" name="Shape 277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147573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47573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Interpretive mode task/with questions 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700" u="sng" cap="none" strike="noStrike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3"/>
              </a:rPr>
              <a:t>Inpterpersonal mode task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700" u="sng" cap="none" strike="noStrike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4"/>
              </a:rPr>
              <a:t>worksheet</a:t>
            </a:r>
          </a:p>
          <a:p>
            <a:pPr indent="-264160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Presentational mode task</a:t>
            </a:r>
          </a:p>
        </p:txBody>
      </p:sp>
      <p:pic>
        <p:nvPicPr>
          <p:cNvPr id="278" name="Shape 27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1200150"/>
            <a:ext cx="1358899" cy="51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Shape 2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62600" y="2095500"/>
            <a:ext cx="3440112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/>
          <p:nvPr>
            <p:ph type="ctrTitle"/>
          </p:nvPr>
        </p:nvSpPr>
        <p:spPr>
          <a:xfrm>
            <a:off x="685800" y="1543050"/>
            <a:ext cx="7772400" cy="16009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b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b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如何</a:t>
            </a:r>
            <a:r>
              <a:rPr b="1" baseline="0" i="0" lang="en" sz="4800" u="none" cap="none" strike="noStrike">
                <a:solidFill>
                  <a:srgbClr val="FF0000"/>
                </a:solidFill>
                <a:latin typeface="Rambla"/>
                <a:ea typeface="Rambla"/>
                <a:cs typeface="Rambla"/>
                <a:sym typeface="Rambla"/>
              </a:rPr>
              <a:t>活用</a:t>
            </a:r>
            <a: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數位工具/介面</a:t>
            </a:r>
            <a:b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  達到 CC 標準</a:t>
            </a:r>
            <a:br>
              <a:rPr b="1" baseline="0" i="0" lang="en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</a:p>
        </p:txBody>
      </p:sp>
      <p:sp>
        <p:nvSpPr>
          <p:cNvPr id="285" name="Shape 285"/>
          <p:cNvSpPr/>
          <p:nvPr/>
        </p:nvSpPr>
        <p:spPr>
          <a:xfrm>
            <a:off x="1600200" y="2818394"/>
            <a:ext cx="1534395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5400" u="none" cap="none" strike="noStrike">
                <a:solidFill>
                  <a:schemeClr val="accent3"/>
                </a:solidFill>
                <a:latin typeface="Rambla"/>
                <a:ea typeface="Rambla"/>
                <a:cs typeface="Rambla"/>
                <a:sym typeface="Rambla"/>
              </a:rPr>
              <a:t>App</a:t>
            </a:r>
          </a:p>
        </p:txBody>
      </p:sp>
      <p:sp>
        <p:nvSpPr>
          <p:cNvPr id="286" name="Shape 286"/>
          <p:cNvSpPr/>
          <p:nvPr/>
        </p:nvSpPr>
        <p:spPr>
          <a:xfrm>
            <a:off x="3886200" y="2800350"/>
            <a:ext cx="1600117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5400" u="none" cap="none" strike="noStrike">
                <a:solidFill>
                  <a:schemeClr val="accent3"/>
                </a:solidFill>
                <a:latin typeface="Rambla"/>
                <a:ea typeface="Rambla"/>
                <a:cs typeface="Rambla"/>
                <a:sym typeface="Rambla"/>
              </a:rPr>
              <a:t>Web</a:t>
            </a:r>
          </a:p>
        </p:txBody>
      </p:sp>
      <p:sp>
        <p:nvSpPr>
          <p:cNvPr id="287" name="Shape 287"/>
          <p:cNvSpPr/>
          <p:nvPr/>
        </p:nvSpPr>
        <p:spPr>
          <a:xfrm>
            <a:off x="6324600" y="2800350"/>
            <a:ext cx="2031325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baseline="0" i="0" lang="en" sz="5400" u="none" cap="none" strike="noStrike">
                <a:solidFill>
                  <a:schemeClr val="accent3"/>
                </a:solidFill>
                <a:latin typeface="Rambla"/>
                <a:ea typeface="Rambla"/>
                <a:cs typeface="Rambla"/>
                <a:sym typeface="Rambla"/>
              </a:rPr>
              <a:t>cloud</a:t>
            </a:r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Shape 2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373" y="57150"/>
            <a:ext cx="7173228" cy="5029199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Shape 294"/>
          <p:cNvSpPr/>
          <p:nvPr/>
        </p:nvSpPr>
        <p:spPr>
          <a:xfrm rot="2032678">
            <a:off x="1103585" y="1382433"/>
            <a:ext cx="341917" cy="19891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w="55000">
            <a:solidFill>
              <a:srgbClr val="21768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id="295" name="Shape 2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943350"/>
            <a:ext cx="1335335" cy="663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Shape 29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77000" y="1357824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Shape 29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1600" y="2566851"/>
            <a:ext cx="396874" cy="288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Shape 3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60721"/>
            <a:ext cx="7619999" cy="502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Shape 3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0" y="1692761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Shape 3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274" y="1636358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Shape 3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54111" y="60721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Shape 3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97350" y="3252650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Shape 3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41049" y="3252650"/>
            <a:ext cx="396874" cy="288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Shape 3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749" y="171450"/>
            <a:ext cx="7615252" cy="4750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Shape 3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86600" y="327760"/>
            <a:ext cx="1082674" cy="851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Shape 3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10" y="3600450"/>
            <a:ext cx="767952" cy="763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Shape 3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09800" y="1714500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Shape 3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81800" y="1733583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Shape 3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57800" y="3200400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Shape 3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52200" y="183695"/>
            <a:ext cx="396874" cy="288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Shape 3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96440"/>
            <a:ext cx="7796213" cy="4950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Shape 3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7016" y="1714500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Shape 3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7800" y="171450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Shape 3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33600" y="1714499"/>
            <a:ext cx="396874" cy="2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Shape 3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33599" y="171450"/>
            <a:ext cx="396874" cy="288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/>
          <p:nvPr>
            <p:ph idx="1" type="body"/>
          </p:nvPr>
        </p:nvSpPr>
        <p:spPr>
          <a:xfrm>
            <a:off x="457200" y="1110995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64160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ymbol"/>
              <a:buChar char=""/>
            </a:pPr>
            <a:r>
              <a:rPr b="0" baseline="0" i="0" lang="en" sz="2700" u="sng" cap="none" strike="noStrike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3"/>
              </a:rPr>
              <a:t>Google Doc</a:t>
            </a:r>
          </a:p>
        </p:txBody>
      </p:sp>
      <p:sp>
        <p:nvSpPr>
          <p:cNvPr id="333" name="Shape 33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b="1" lang="en" sz="410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Google Drive 用途多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