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6" r:id="rId2"/>
    <p:sldId id="261" r:id="rId3"/>
    <p:sldId id="267" r:id="rId4"/>
    <p:sldId id="262" r:id="rId5"/>
    <p:sldId id="264" r:id="rId6"/>
    <p:sldId id="257" r:id="rId7"/>
    <p:sldId id="258" r:id="rId8"/>
    <p:sldId id="265" r:id="rId9"/>
    <p:sldId id="260" r:id="rId10"/>
    <p:sldId id="268" r:id="rId11"/>
    <p:sldId id="263" r:id="rId12"/>
    <p:sldId id="266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58" autoAdjust="0"/>
    <p:restoredTop sz="94660"/>
  </p:normalViewPr>
  <p:slideViewPr>
    <p:cSldViewPr snapToGrid="0">
      <p:cViewPr varScale="1">
        <p:scale>
          <a:sx n="76" d="100"/>
          <a:sy n="76" d="100"/>
        </p:scale>
        <p:origin x="132" y="8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336AFF-D9D0-4272-8876-9E493B1B39C5}" type="datetimeFigureOut">
              <a:rPr lang="en-US" smtClean="0"/>
              <a:t>5/20/2015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975EDE-AFF4-4826-BC24-588D636E2A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3240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75EDE-AFF4-4826-BC24-588D636E2AC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288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75EDE-AFF4-4826-BC24-588D636E2AC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4840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5491" y="1828800"/>
            <a:ext cx="8231744" cy="28956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5490" y="4800600"/>
            <a:ext cx="8231744" cy="1219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162270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2D875-03BD-44FF-B763-3C65E4636541}" type="datetimeFigureOut">
              <a:rPr lang="en-US" smtClean="0"/>
              <a:t>5/20/2015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315FF-75D2-4EAD-A942-DFD36BADA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1336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9891" y="2514600"/>
            <a:ext cx="8694663" cy="28194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491" y="5410201"/>
            <a:ext cx="8689596" cy="6096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2D875-03BD-44FF-B763-3C65E4636541}" type="datetimeFigureOut">
              <a:rPr lang="en-US" smtClean="0"/>
              <a:t>5/20/2015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315FF-75D2-4EAD-A942-DFD36BADA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0150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5174" y="1905001"/>
            <a:ext cx="4420750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806" y="1905001"/>
            <a:ext cx="4420751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2D875-03BD-44FF-B763-3C65E4636541}" type="datetimeFigureOut">
              <a:rPr lang="en-US" smtClean="0"/>
              <a:t>5/20/2015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315FF-75D2-4EAD-A942-DFD36BADA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7545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808" y="1905000"/>
            <a:ext cx="441770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808" y="2743201"/>
            <a:ext cx="441770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51489" y="1905000"/>
            <a:ext cx="441770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51489" y="2743201"/>
            <a:ext cx="441770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2D875-03BD-44FF-B763-3C65E4636541}" type="datetimeFigureOut">
              <a:rPr lang="en-US" smtClean="0"/>
              <a:t>5/20/2015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315FF-75D2-4EAD-A942-DFD36BADA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7173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2D875-03BD-44FF-B763-3C65E4636541}" type="datetimeFigureOut">
              <a:rPr lang="en-US" smtClean="0"/>
              <a:t>5/20/2015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315FF-75D2-4EAD-A942-DFD36BADA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4026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2D875-03BD-44FF-B763-3C65E4636541}" type="datetimeFigureOut">
              <a:rPr lang="en-US" smtClean="0"/>
              <a:t>5/20/2015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315FF-75D2-4EAD-A942-DFD36BADA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1294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879" y="1905000"/>
            <a:ext cx="3597544" cy="26670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2704" y="685800"/>
            <a:ext cx="6402467" cy="5334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491" y="4648200"/>
            <a:ext cx="3582332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2D875-03BD-44FF-B763-3C65E4636541}" type="datetimeFigureOut">
              <a:rPr lang="en-US" smtClean="0"/>
              <a:t>5/20/2015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315FF-75D2-4EAD-A942-DFD36BADA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8894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952704" y="685800"/>
            <a:ext cx="6402466" cy="5334000"/>
          </a:xfrm>
          <a:solidFill>
            <a:schemeClr val="bg2"/>
          </a:solidFill>
          <a:ln w="76200">
            <a:solidFill>
              <a:schemeClr val="tx1"/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879" y="1905000"/>
            <a:ext cx="3597544" cy="2667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b="0" i="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491" y="4648200"/>
            <a:ext cx="3582332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2D875-03BD-44FF-B763-3C65E4636541}" type="datetimeFigureOut">
              <a:rPr lang="en-US" smtClean="0"/>
              <a:t>5/20/2015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315FF-75D2-4EAD-A942-DFD36BADA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5547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2D875-03BD-44FF-B763-3C65E4636541}" type="datetimeFigureOut">
              <a:rPr lang="en-US" smtClean="0"/>
              <a:t>5/20/2015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315FF-75D2-4EAD-A942-DFD36BADA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6108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4794" y="381001"/>
            <a:ext cx="1524398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809" y="381001"/>
            <a:ext cx="7393324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2D875-03BD-44FF-B763-3C65E4636541}" type="datetimeFigureOut">
              <a:rPr lang="en-US" smtClean="0"/>
              <a:t>5/20/2015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315FF-75D2-4EAD-A942-DFD36BADA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4153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810" y="381000"/>
            <a:ext cx="9146383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810" y="1904999"/>
            <a:ext cx="9136770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8565" y="6400800"/>
            <a:ext cx="1449767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82D875-03BD-44FF-B763-3C65E4636541}" type="datetimeFigureOut">
              <a:rPr lang="en-US" smtClean="0"/>
              <a:t>5/20/2015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810" y="6400800"/>
            <a:ext cx="6554906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30772" y="6400800"/>
            <a:ext cx="83841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0315FF-75D2-4EAD-A942-DFD36BADA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52733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1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63550" indent="-231775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2625" indent="-21907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57250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30288" indent="-17303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38074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5544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4294967295" pos="3839">
          <p15:clr>
            <a:srgbClr val="F26B43"/>
          </p15:clr>
        </p15:guide>
        <p15:guide id="4294967295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5490" y="1498600"/>
            <a:ext cx="8231744" cy="1016000"/>
          </a:xfrm>
        </p:spPr>
        <p:txBody>
          <a:bodyPr>
            <a:normAutofit/>
          </a:bodyPr>
          <a:lstStyle/>
          <a:p>
            <a:r>
              <a:rPr lang="zh-TW" altLang="en-US" sz="6000" dirty="0" smtClean="0"/>
              <a:t>大數據時代的中文教學</a:t>
            </a: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5490" y="4597400"/>
            <a:ext cx="8231744" cy="1422400"/>
          </a:xfrm>
        </p:spPr>
        <p:txBody>
          <a:bodyPr>
            <a:noAutofit/>
          </a:bodyPr>
          <a:lstStyle/>
          <a:p>
            <a:pPr algn="ctr"/>
            <a:r>
              <a:rPr lang="zh-TW" altLang="en-US" sz="3200" dirty="0" smtClean="0"/>
              <a:t>呂學明</a:t>
            </a:r>
            <a:endParaRPr lang="en-US" altLang="zh-TW" sz="3200" dirty="0" smtClean="0"/>
          </a:p>
          <a:p>
            <a:pPr algn="ctr"/>
            <a:r>
              <a:rPr lang="en-US" altLang="zh-TW" sz="3200" dirty="0" smtClean="0"/>
              <a:t>2015 </a:t>
            </a:r>
            <a:r>
              <a:rPr lang="zh-TW" altLang="en-US" sz="3200" dirty="0" smtClean="0"/>
              <a:t>美東中文學校協會年會</a:t>
            </a:r>
            <a:endParaRPr lang="en-US" altLang="zh-TW" sz="3200" dirty="0" smtClean="0"/>
          </a:p>
          <a:p>
            <a:pPr algn="ctr"/>
            <a:r>
              <a:rPr lang="en-US" sz="3200" dirty="0" smtClean="0"/>
              <a:t>5/23-5/24/2015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1974276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/>
            <a:r>
              <a:rPr lang="zh-TW" altLang="en-US" dirty="0" smtClean="0"/>
              <a:t>何</a:t>
            </a:r>
            <a:r>
              <a:rPr lang="zh-TW" altLang="en-US" dirty="0"/>
              <a:t>為大數</a:t>
            </a:r>
            <a:r>
              <a:rPr lang="zh-TW" altLang="en-US" dirty="0" smtClean="0"/>
              <a:t>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以</a:t>
            </a:r>
            <a:r>
              <a:rPr lang="en-US" dirty="0"/>
              <a:t>Exabyte (10</a:t>
            </a:r>
            <a:r>
              <a:rPr lang="en-US" baseline="30000" dirty="0"/>
              <a:t>9</a:t>
            </a:r>
            <a:r>
              <a:rPr lang="en-US" dirty="0"/>
              <a:t>G) </a:t>
            </a:r>
            <a:r>
              <a:rPr lang="zh-TW" altLang="en-US" dirty="0"/>
              <a:t>為單位的資料儲存</a:t>
            </a:r>
            <a:r>
              <a:rPr lang="zh-TW" altLang="en-US" dirty="0" smtClean="0"/>
              <a:t>量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GB-&gt;TB-&gt;PB-&gt;EB</a:t>
            </a:r>
            <a:endParaRPr lang="en-US" altLang="zh-TW" dirty="0" smtClean="0"/>
          </a:p>
          <a:p>
            <a:r>
              <a:rPr lang="zh-TW" altLang="en-US" dirty="0" smtClean="0"/>
              <a:t>一</a:t>
            </a:r>
            <a:r>
              <a:rPr lang="zh-TW" altLang="en-US" dirty="0"/>
              <a:t>般的數據處理或計算邏輯已不敷使</a:t>
            </a:r>
            <a:r>
              <a:rPr lang="zh-TW" altLang="en-US" dirty="0" smtClean="0"/>
              <a:t>用</a:t>
            </a:r>
            <a:endParaRPr lang="en-US" altLang="zh-TW" dirty="0" smtClean="0"/>
          </a:p>
          <a:p>
            <a:r>
              <a:rPr lang="en-US" dirty="0" smtClean="0"/>
              <a:t>3Vs – Volume (</a:t>
            </a:r>
            <a:r>
              <a:rPr lang="zh-TW" altLang="en-US" dirty="0" smtClean="0"/>
              <a:t>量</a:t>
            </a:r>
            <a:r>
              <a:rPr lang="en-US" dirty="0" smtClean="0"/>
              <a:t>), Velocity (</a:t>
            </a:r>
            <a:r>
              <a:rPr lang="zh-TW" altLang="en-US" dirty="0" smtClean="0"/>
              <a:t>速</a:t>
            </a:r>
            <a:r>
              <a:rPr lang="en-US" dirty="0" smtClean="0"/>
              <a:t>), Variety (</a:t>
            </a:r>
            <a:r>
              <a:rPr lang="zh-TW" altLang="en-US" dirty="0" smtClean="0"/>
              <a:t>變</a:t>
            </a:r>
            <a:r>
              <a:rPr lang="en-US" dirty="0" smtClean="0"/>
              <a:t>)</a:t>
            </a:r>
          </a:p>
          <a:p>
            <a:r>
              <a:rPr lang="zh-TW" altLang="en-US" dirty="0" smtClean="0"/>
              <a:t>凡走過必留下痕</a:t>
            </a:r>
            <a:r>
              <a:rPr lang="zh-TW" altLang="en-US" dirty="0"/>
              <a:t>跡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11931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/>
            <a:r>
              <a:rPr lang="zh-TW" altLang="en-US" dirty="0" smtClean="0"/>
              <a:t>何</a:t>
            </a:r>
            <a:r>
              <a:rPr lang="zh-TW" altLang="en-US" dirty="0"/>
              <a:t>為大數</a:t>
            </a:r>
            <a:r>
              <a:rPr lang="zh-TW" altLang="en-US" dirty="0" smtClean="0"/>
              <a:t>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大</a:t>
            </a:r>
            <a:r>
              <a:rPr lang="zh-TW" altLang="en-US" dirty="0"/>
              <a:t>數據本身並無多大意義，不過就是海量資料的儲</a:t>
            </a:r>
            <a:r>
              <a:rPr lang="zh-TW" altLang="en-US" dirty="0" smtClean="0"/>
              <a:t>存</a:t>
            </a:r>
            <a:endParaRPr lang="en-US" altLang="zh-TW" dirty="0" smtClean="0"/>
          </a:p>
          <a:p>
            <a:r>
              <a:rPr lang="zh-TW" altLang="en-US" dirty="0" smtClean="0"/>
              <a:t>大</a:t>
            </a:r>
            <a:r>
              <a:rPr lang="zh-TW" altLang="en-US" dirty="0"/>
              <a:t>數據分析所能帶來預估走向趨勢的能力，這個能力使現有的電腦計算模式重新開啟了一個新紀元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49809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 smtClean="0"/>
              <a:t>大數據的商業用途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信</a:t>
            </a:r>
            <a:r>
              <a:rPr lang="zh-TW" altLang="en-US" dirty="0"/>
              <a:t>用卡公</a:t>
            </a:r>
            <a:r>
              <a:rPr lang="zh-TW" altLang="en-US" dirty="0" smtClean="0"/>
              <a:t>司為減低盜用經</a:t>
            </a:r>
            <a:r>
              <a:rPr lang="zh-TW" altLang="en-US" dirty="0"/>
              <a:t>由大數據分析以降低風</a:t>
            </a:r>
            <a:r>
              <a:rPr lang="zh-TW" altLang="en-US" dirty="0" smtClean="0"/>
              <a:t>險</a:t>
            </a:r>
            <a:endParaRPr lang="en-US" altLang="zh-TW" dirty="0" smtClean="0"/>
          </a:p>
          <a:p>
            <a:r>
              <a:rPr lang="zh-TW" altLang="en-US" dirty="0" smtClean="0"/>
              <a:t>可</a:t>
            </a:r>
            <a:r>
              <a:rPr lang="zh-TW" altLang="en-US" dirty="0"/>
              <a:t>以歸納出持卡人的消費地點、物品、金額及頻</a:t>
            </a:r>
            <a:r>
              <a:rPr lang="zh-TW" altLang="en-US" dirty="0" smtClean="0"/>
              <a:t>率</a:t>
            </a:r>
            <a:endParaRPr lang="en-US" altLang="zh-TW" dirty="0" smtClean="0"/>
          </a:p>
          <a:p>
            <a:r>
              <a:rPr lang="zh-TW" altLang="en-US" dirty="0" smtClean="0"/>
              <a:t>預</a:t>
            </a:r>
            <a:r>
              <a:rPr lang="zh-TW" altLang="en-US" dirty="0"/>
              <a:t>測持卡人下次消費地點、物品及金</a:t>
            </a:r>
            <a:r>
              <a:rPr lang="zh-TW" altLang="en-US" dirty="0" smtClean="0"/>
              <a:t>額</a:t>
            </a:r>
            <a:endParaRPr lang="en-US" altLang="zh-TW" dirty="0" smtClean="0"/>
          </a:p>
          <a:p>
            <a:r>
              <a:rPr lang="zh-TW" altLang="en-US" dirty="0" smtClean="0"/>
              <a:t>信</a:t>
            </a:r>
            <a:r>
              <a:rPr lang="zh-TW" altLang="en-US" dirty="0"/>
              <a:t>用卡公司將此項訊息轉賣給商</a:t>
            </a:r>
            <a:r>
              <a:rPr lang="zh-TW" altLang="en-US" dirty="0" smtClean="0"/>
              <a:t>家</a:t>
            </a:r>
            <a:endParaRPr lang="en-US" altLang="zh-TW" dirty="0" smtClean="0"/>
          </a:p>
          <a:p>
            <a:r>
              <a:rPr lang="zh-TW" altLang="en-US" dirty="0" smtClean="0"/>
              <a:t>改變市</a:t>
            </a:r>
            <a:r>
              <a:rPr lang="zh-TW" altLang="en-US" dirty="0"/>
              <a:t>場推銷及商業廣告的策</a:t>
            </a:r>
            <a:r>
              <a:rPr lang="zh-TW" altLang="en-US" dirty="0" smtClean="0"/>
              <a:t>略</a:t>
            </a:r>
            <a:endParaRPr lang="en-US" altLang="zh-TW" dirty="0" smtClean="0"/>
          </a:p>
          <a:p>
            <a:r>
              <a:rPr lang="zh-TW" altLang="en-US" dirty="0" smtClean="0"/>
              <a:t>消</a:t>
            </a:r>
            <a:r>
              <a:rPr lang="zh-TW" altLang="en-US" dirty="0"/>
              <a:t>費</a:t>
            </a:r>
            <a:r>
              <a:rPr lang="zh-TW" altLang="en-US" dirty="0" smtClean="0"/>
              <a:t>者收</a:t>
            </a:r>
            <a:r>
              <a:rPr lang="zh-TW" altLang="en-US" dirty="0"/>
              <a:t>到有興趣的商品廣告或推銷訊</a:t>
            </a:r>
            <a:r>
              <a:rPr lang="zh-TW" altLang="en-US" dirty="0" smtClean="0"/>
              <a:t>息</a:t>
            </a:r>
            <a:endParaRPr lang="en-US" altLang="zh-TW" dirty="0" smtClean="0"/>
          </a:p>
          <a:p>
            <a:r>
              <a:rPr lang="zh-TW" altLang="en-US" dirty="0" smtClean="0"/>
              <a:t>顧客側</a:t>
            </a:r>
            <a:r>
              <a:rPr lang="zh-TW" altLang="en-US" dirty="0"/>
              <a:t>錄</a:t>
            </a:r>
            <a:r>
              <a:rPr lang="en-US" dirty="0"/>
              <a:t> (profile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20148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/>
            <a:r>
              <a:rPr lang="zh-TW" altLang="en-US" dirty="0"/>
              <a:t>大數</a:t>
            </a:r>
            <a:r>
              <a:rPr lang="zh-TW" altLang="en-US" dirty="0" smtClean="0"/>
              <a:t>據的應用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11300"/>
            <a:ext cx="10515600" cy="5041900"/>
          </a:xfrm>
        </p:spPr>
        <p:txBody>
          <a:bodyPr>
            <a:normAutofit fontScale="77500" lnSpcReduction="20000"/>
          </a:bodyPr>
          <a:lstStyle/>
          <a:p>
            <a:r>
              <a:rPr lang="zh-TW" altLang="en-US" dirty="0" smtClean="0"/>
              <a:t>罪犯研究</a:t>
            </a:r>
            <a:endParaRPr lang="en-US" altLang="zh-TW" dirty="0" smtClean="0"/>
          </a:p>
          <a:p>
            <a:r>
              <a:rPr lang="zh-TW" altLang="en-US" dirty="0" smtClean="0"/>
              <a:t>太空研究</a:t>
            </a:r>
            <a:endParaRPr lang="en-US" altLang="zh-TW" dirty="0" smtClean="0"/>
          </a:p>
          <a:p>
            <a:r>
              <a:rPr lang="zh-TW" altLang="en-US" dirty="0" smtClean="0"/>
              <a:t>國防及軍事</a:t>
            </a:r>
            <a:endParaRPr lang="en-US" altLang="zh-TW" dirty="0" smtClean="0"/>
          </a:p>
          <a:p>
            <a:r>
              <a:rPr lang="zh-TW" altLang="en-US" dirty="0"/>
              <a:t>地</a:t>
            </a:r>
            <a:r>
              <a:rPr lang="zh-TW" altLang="en-US" dirty="0" smtClean="0"/>
              <a:t>理資訊</a:t>
            </a:r>
            <a:r>
              <a:rPr lang="en-US" altLang="zh-TW" dirty="0" smtClean="0"/>
              <a:t> (Geographic Information)</a:t>
            </a:r>
          </a:p>
          <a:p>
            <a:r>
              <a:rPr lang="zh-TW" altLang="en-US" dirty="0" smtClean="0"/>
              <a:t>生態環境</a:t>
            </a:r>
            <a:r>
              <a:rPr lang="en-US" altLang="zh-TW" dirty="0" smtClean="0"/>
              <a:t>(</a:t>
            </a:r>
            <a:r>
              <a:rPr lang="zh-TW" altLang="en-US" dirty="0" smtClean="0"/>
              <a:t>包括氣候</a:t>
            </a:r>
            <a:r>
              <a:rPr lang="en-US" altLang="zh-TW" dirty="0" smtClean="0"/>
              <a:t>)</a:t>
            </a:r>
            <a:r>
              <a:rPr lang="zh-TW" altLang="en-US" dirty="0" smtClean="0"/>
              <a:t>資訊</a:t>
            </a:r>
            <a:r>
              <a:rPr lang="en-US" altLang="zh-TW" dirty="0" smtClean="0"/>
              <a:t> (Ecosystem &amp; Environmental Information)</a:t>
            </a:r>
          </a:p>
          <a:p>
            <a:r>
              <a:rPr lang="zh-TW" altLang="en-US" dirty="0" smtClean="0"/>
              <a:t>醫療資訊</a:t>
            </a:r>
            <a:r>
              <a:rPr lang="en-US" altLang="zh-TW" dirty="0" smtClean="0"/>
              <a:t> (Medical Informatics)</a:t>
            </a:r>
          </a:p>
          <a:p>
            <a:r>
              <a:rPr lang="zh-TW" altLang="en-US" dirty="0" smtClean="0"/>
              <a:t>保健</a:t>
            </a:r>
            <a:r>
              <a:rPr lang="zh-TW" altLang="en-US" dirty="0"/>
              <a:t>資</a:t>
            </a:r>
            <a:r>
              <a:rPr lang="zh-TW" altLang="en-US" dirty="0" smtClean="0"/>
              <a:t>訊</a:t>
            </a:r>
            <a:r>
              <a:rPr lang="en-US" altLang="zh-TW" dirty="0" smtClean="0"/>
              <a:t> (Health Information)</a:t>
            </a:r>
          </a:p>
          <a:p>
            <a:r>
              <a:rPr lang="zh-TW" altLang="en-US" dirty="0" smtClean="0"/>
              <a:t>交通數據</a:t>
            </a:r>
            <a:r>
              <a:rPr lang="en-US" altLang="zh-TW" dirty="0" smtClean="0"/>
              <a:t> (traffic data analytics)</a:t>
            </a:r>
          </a:p>
          <a:p>
            <a:r>
              <a:rPr lang="zh-TW" altLang="en-US" dirty="0" smtClean="0"/>
              <a:t>災害管理與救</a:t>
            </a:r>
            <a:r>
              <a:rPr lang="zh-TW" altLang="en-US" dirty="0"/>
              <a:t>助</a:t>
            </a:r>
            <a:endParaRPr lang="en-US" altLang="zh-TW" dirty="0" smtClean="0"/>
          </a:p>
          <a:p>
            <a:r>
              <a:rPr lang="zh-TW" altLang="en-US" dirty="0" smtClean="0"/>
              <a:t>能源資訊及</a:t>
            </a:r>
            <a:r>
              <a:rPr lang="zh-TW" altLang="en-US" dirty="0"/>
              <a:t>智</a:t>
            </a:r>
            <a:r>
              <a:rPr lang="zh-TW" altLang="en-US" dirty="0" smtClean="0"/>
              <a:t>慧型</a:t>
            </a:r>
            <a:r>
              <a:rPr lang="zh-TW" altLang="en-US" dirty="0"/>
              <a:t>抄</a:t>
            </a:r>
            <a:r>
              <a:rPr lang="zh-TW" altLang="en-US" dirty="0" smtClean="0"/>
              <a:t>表</a:t>
            </a:r>
            <a:r>
              <a:rPr lang="en-US" altLang="zh-TW" dirty="0" smtClean="0"/>
              <a:t> (smart meter)</a:t>
            </a:r>
          </a:p>
          <a:p>
            <a:r>
              <a:rPr lang="zh-TW" altLang="en-US" dirty="0"/>
              <a:t>網</a:t>
            </a:r>
            <a:r>
              <a:rPr lang="zh-TW" altLang="en-US" dirty="0" smtClean="0"/>
              <a:t>路通信資訊及搜尋引擎</a:t>
            </a:r>
            <a:endParaRPr lang="en-US" altLang="zh-TW" dirty="0" smtClean="0"/>
          </a:p>
          <a:p>
            <a:r>
              <a:rPr lang="zh-TW" altLang="en-US" dirty="0" smtClean="0"/>
              <a:t>雲端大數據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38004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這個世界上增長最快的不是物質，而是信息。</a:t>
            </a:r>
            <a:endParaRPr lang="en-US" altLang="zh-TW" dirty="0" smtClean="0"/>
          </a:p>
          <a:p>
            <a:pPr algn="r">
              <a:buFontTx/>
              <a:buChar char="-"/>
            </a:pPr>
            <a:r>
              <a:rPr lang="zh-TW" altLang="en-US" dirty="0" smtClean="0"/>
              <a:t>凱文</a:t>
            </a:r>
            <a:r>
              <a:rPr lang="en-US" altLang="zh-TW" dirty="0" smtClean="0"/>
              <a:t>‧</a:t>
            </a:r>
            <a:r>
              <a:rPr lang="zh-TW" altLang="en-US" dirty="0" smtClean="0"/>
              <a:t>凱利 </a:t>
            </a:r>
            <a:r>
              <a:rPr lang="en-US" altLang="zh-TW" dirty="0" smtClean="0"/>
              <a:t>(Kevin Kelly)</a:t>
            </a:r>
          </a:p>
          <a:p>
            <a:r>
              <a:rPr lang="zh-TW" altLang="en-US" dirty="0" smtClean="0"/>
              <a:t>未來世界不是依賴石油，而是依存於數據。</a:t>
            </a:r>
            <a:endParaRPr lang="en-US" altLang="zh-TW" dirty="0" smtClean="0"/>
          </a:p>
          <a:p>
            <a:pPr marL="0" indent="0" algn="r">
              <a:buNone/>
            </a:pPr>
            <a:r>
              <a:rPr lang="en-US" dirty="0" smtClean="0"/>
              <a:t>- </a:t>
            </a:r>
            <a:r>
              <a:rPr lang="zh-TW" altLang="en-US" dirty="0" smtClean="0"/>
              <a:t>馬雲於德國漢諾威展覽會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22338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信息爆炸</a:t>
            </a:r>
            <a:r>
              <a:rPr lang="en-US" altLang="zh-TW" dirty="0" smtClean="0"/>
              <a:t> - </a:t>
            </a:r>
            <a:r>
              <a:rPr lang="zh-TW" altLang="en-US" dirty="0" smtClean="0"/>
              <a:t>人類每秒創造的信息已超過了音速</a:t>
            </a:r>
            <a:endParaRPr lang="en-US" altLang="zh-TW" dirty="0" smtClean="0"/>
          </a:p>
          <a:p>
            <a:r>
              <a:rPr lang="zh-TW" altLang="en-US" dirty="0" smtClean="0"/>
              <a:t>到</a:t>
            </a:r>
            <a:r>
              <a:rPr lang="en-US" altLang="zh-TW" dirty="0" smtClean="0"/>
              <a:t>2050</a:t>
            </a:r>
            <a:r>
              <a:rPr lang="zh-TW" altLang="en-US" dirty="0" smtClean="0"/>
              <a:t>年，數據量將達到</a:t>
            </a:r>
            <a:r>
              <a:rPr lang="en-US" altLang="zh-TW" dirty="0" smtClean="0"/>
              <a:t>100</a:t>
            </a:r>
            <a:r>
              <a:rPr lang="zh-TW" altLang="en-US" dirty="0" smtClean="0"/>
              <a:t>萬</a:t>
            </a:r>
            <a:r>
              <a:rPr lang="en-US" altLang="zh-TW" dirty="0" err="1" smtClean="0"/>
              <a:t>Zettabit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55512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/>
            <a:r>
              <a:rPr lang="zh-TW" altLang="en-US" dirty="0"/>
              <a:t>大數據分析所能產生的效</a:t>
            </a:r>
            <a:r>
              <a:rPr lang="zh-TW" altLang="en-US" dirty="0" smtClean="0"/>
              <a:t>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商業效益</a:t>
            </a:r>
            <a:endParaRPr lang="en-US" altLang="zh-TW" dirty="0" smtClean="0"/>
          </a:p>
          <a:p>
            <a:r>
              <a:rPr lang="zh-TW" altLang="en-US" dirty="0"/>
              <a:t>市</a:t>
            </a:r>
            <a:r>
              <a:rPr lang="zh-TW" altLang="en-US" dirty="0" smtClean="0"/>
              <a:t>場效益</a:t>
            </a:r>
            <a:endParaRPr lang="en-US" altLang="zh-TW" dirty="0" smtClean="0"/>
          </a:p>
          <a:p>
            <a:r>
              <a:rPr lang="zh-TW" altLang="en-US" dirty="0" smtClean="0"/>
              <a:t>生產效</a:t>
            </a:r>
            <a:r>
              <a:rPr lang="zh-TW" altLang="en-US" dirty="0"/>
              <a:t>益</a:t>
            </a:r>
            <a:endParaRPr lang="en-US" altLang="zh-TW" dirty="0" smtClean="0"/>
          </a:p>
          <a:p>
            <a:r>
              <a:rPr lang="zh-TW" altLang="en-US" dirty="0" smtClean="0"/>
              <a:t>安全效益</a:t>
            </a:r>
            <a:endParaRPr lang="en-US" altLang="zh-TW" dirty="0" smtClean="0"/>
          </a:p>
          <a:p>
            <a:r>
              <a:rPr lang="zh-TW" altLang="en-US" dirty="0" smtClean="0"/>
              <a:t>預防效益</a:t>
            </a:r>
            <a:endParaRPr lang="en-US" altLang="zh-TW" dirty="0" smtClean="0"/>
          </a:p>
          <a:p>
            <a:r>
              <a:rPr lang="zh-TW" altLang="en-US" dirty="0" smtClean="0"/>
              <a:t>學習效益</a:t>
            </a:r>
            <a:r>
              <a:rPr lang="en-US" altLang="zh-TW" dirty="0" smtClean="0"/>
              <a:t> (?)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71101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大數據分析能帶給中文教學什麼樣的未來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自然語言 </a:t>
            </a:r>
            <a:r>
              <a:rPr lang="en-US" altLang="zh-TW" dirty="0" smtClean="0"/>
              <a:t>(natural language) </a:t>
            </a:r>
            <a:r>
              <a:rPr lang="zh-TW" altLang="en-US" dirty="0" smtClean="0"/>
              <a:t>應用在未來語言教學</a:t>
            </a:r>
            <a:endParaRPr lang="en-US" altLang="zh-TW" dirty="0" smtClean="0"/>
          </a:p>
          <a:p>
            <a:r>
              <a:rPr lang="zh-TW" altLang="en-US" dirty="0" smtClean="0"/>
              <a:t>以機器翻譯來說，語言學家和語言專家必須不辭勞苦地編撰大型詞典和與語法、句法、語義學有關的規則，數十萬詞彙構成詞庫，語法規則高達數万條，考慮各種情景、各種語境，模擬人類翻譯，計算機專家再構建複雜的程序</a:t>
            </a:r>
            <a:endParaRPr lang="en-US" altLang="zh-TW" dirty="0" smtClean="0"/>
          </a:p>
          <a:p>
            <a:r>
              <a:rPr lang="zh-TW" altLang="en-US" dirty="0" smtClean="0"/>
              <a:t>採用匹配法，同時結合機器學習，依賴於海量的數據及其相關相關統計信息，不管語法和規則，將原文與互聯網上的翻譯數據對比，找到最相近、引用最頻繁的翻譯結果做為輸出。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潘少 </a:t>
            </a:r>
            <a:r>
              <a:rPr lang="en-US" altLang="zh-TW" dirty="0" smtClean="0"/>
              <a:t>: </a:t>
            </a:r>
            <a:r>
              <a:rPr lang="zh-TW" altLang="en-US" dirty="0" smtClean="0"/>
              <a:t>大數據時代 </a:t>
            </a:r>
            <a:r>
              <a:rPr lang="en-US" altLang="zh-TW" dirty="0" smtClean="0"/>
              <a:t>- </a:t>
            </a:r>
            <a:r>
              <a:rPr lang="zh-TW" altLang="en-US" dirty="0" smtClean="0"/>
              <a:t>華為 </a:t>
            </a:r>
            <a:r>
              <a:rPr lang="en-US" altLang="zh-TW" dirty="0" smtClean="0"/>
              <a:t>https://chaoglobal.wordpress.com/2014/01/19/huaweibigdata/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1617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大數據分析能帶給中文教學什麼樣的未來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語義引擎 </a:t>
            </a:r>
            <a:r>
              <a:rPr lang="en-US" altLang="zh-TW" dirty="0" smtClean="0"/>
              <a:t>(semantics engine)</a:t>
            </a:r>
            <a:r>
              <a:rPr lang="zh-TW" altLang="en-US" dirty="0" smtClean="0"/>
              <a:t> </a:t>
            </a:r>
            <a:r>
              <a:rPr lang="en-US" altLang="zh-TW" dirty="0" smtClean="0"/>
              <a:t>– </a:t>
            </a:r>
            <a:r>
              <a:rPr lang="zh-TW" altLang="en-US" dirty="0" smtClean="0"/>
              <a:t>非結構化數據 </a:t>
            </a:r>
            <a:r>
              <a:rPr lang="en-US" altLang="zh-TW" dirty="0" smtClean="0"/>
              <a:t>(text, audio, and video) </a:t>
            </a:r>
            <a:r>
              <a:rPr lang="zh-TW" altLang="en-US" dirty="0" smtClean="0"/>
              <a:t>的搜尋</a:t>
            </a:r>
            <a:endParaRPr lang="en-US" altLang="zh-TW" dirty="0" smtClean="0"/>
          </a:p>
          <a:p>
            <a:r>
              <a:rPr lang="en-US" dirty="0" smtClean="0"/>
              <a:t>User experience </a:t>
            </a:r>
            <a:r>
              <a:rPr lang="zh-TW" altLang="en-US" dirty="0" smtClean="0"/>
              <a:t>引導的中文教學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27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 smtClean="0"/>
              <a:t>大數據與中文教學的未來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zh-TW" altLang="en-US" dirty="0" smtClean="0"/>
              <a:t>中文的難學與難教</a:t>
            </a:r>
            <a:endParaRPr lang="en-US" altLang="zh-TW" dirty="0" smtClean="0"/>
          </a:p>
          <a:p>
            <a:r>
              <a:rPr lang="zh-TW" altLang="en-US" dirty="0" smtClean="0"/>
              <a:t>側錄學生的學習方式</a:t>
            </a:r>
            <a:r>
              <a:rPr lang="en-US" altLang="zh-TW" dirty="0" smtClean="0"/>
              <a:t> (visual, auditory, tactile (</a:t>
            </a:r>
            <a:r>
              <a:rPr lang="zh-TW" altLang="en-US" dirty="0" smtClean="0"/>
              <a:t>觸覺式學習</a:t>
            </a:r>
            <a:r>
              <a:rPr lang="en-US" altLang="zh-TW" dirty="0" smtClean="0"/>
              <a:t>) learner, or mixed)</a:t>
            </a:r>
          </a:p>
          <a:p>
            <a:r>
              <a:rPr lang="zh-TW" altLang="en-US" dirty="0" smtClean="0"/>
              <a:t>大數據的推論 </a:t>
            </a:r>
            <a:r>
              <a:rPr lang="en-US" altLang="zh-TW" dirty="0" smtClean="0"/>
              <a:t>(inference) </a:t>
            </a:r>
            <a:r>
              <a:rPr lang="zh-TW" altLang="en-US" dirty="0" smtClean="0"/>
              <a:t>與預估 </a:t>
            </a:r>
            <a:r>
              <a:rPr lang="en-US" altLang="zh-TW" dirty="0" smtClean="0"/>
              <a:t>(predictability) </a:t>
            </a:r>
            <a:r>
              <a:rPr lang="zh-TW" altLang="en-US" dirty="0" smtClean="0"/>
              <a:t>的能力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Inference – accept or reject hypothesis</a:t>
            </a:r>
          </a:p>
          <a:p>
            <a:pPr lvl="1"/>
            <a:r>
              <a:rPr lang="en-US" altLang="zh-TW" dirty="0" smtClean="0"/>
              <a:t>Predictability – trend analysis</a:t>
            </a:r>
          </a:p>
          <a:p>
            <a:r>
              <a:rPr lang="zh-TW" altLang="en-US" dirty="0" smtClean="0"/>
              <a:t>大數據與</a:t>
            </a:r>
            <a:r>
              <a:rPr lang="en-US" altLang="zh-TW" dirty="0" smtClean="0"/>
              <a:t> adaptive assessment</a:t>
            </a:r>
          </a:p>
          <a:p>
            <a:r>
              <a:rPr lang="en-US" altLang="zh-TW" dirty="0" smtClean="0"/>
              <a:t>Individualized lesson plans</a:t>
            </a:r>
          </a:p>
          <a:p>
            <a:r>
              <a:rPr lang="zh-TW" altLang="en-US" dirty="0" smtClean="0"/>
              <a:t>線上</a:t>
            </a:r>
            <a:r>
              <a:rPr lang="zh-TW" altLang="en-US" dirty="0"/>
              <a:t>教</a:t>
            </a:r>
            <a:r>
              <a:rPr lang="zh-TW" altLang="en-US" dirty="0" smtClean="0"/>
              <a:t>學的發展</a:t>
            </a:r>
            <a:endParaRPr lang="en-US" altLang="zh-TW" dirty="0" smtClean="0"/>
          </a:p>
        </p:txBody>
      </p:sp>
    </p:spTree>
    <p:extLst>
      <p:ext uri="{BB962C8B-B14F-4D97-AF65-F5344CB8AC3E}">
        <p14:creationId xmlns:p14="http://schemas.microsoft.com/office/powerpoint/2010/main" val="1753506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/>
            <a:r>
              <a:rPr lang="zh-TW" altLang="en-US" dirty="0"/>
              <a:t>大數據所帶來的副作</a:t>
            </a:r>
            <a:r>
              <a:rPr lang="zh-TW" altLang="en-US" dirty="0" smtClean="0"/>
              <a:t>用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個人隱私的消失</a:t>
            </a:r>
            <a:endParaRPr lang="en-US" altLang="zh-TW" dirty="0" smtClean="0"/>
          </a:p>
          <a:p>
            <a:r>
              <a:rPr lang="zh-TW" altLang="en-US" dirty="0" smtClean="0"/>
              <a:t>資訊安全的重要</a:t>
            </a:r>
            <a:endParaRPr lang="en-US" altLang="zh-TW" dirty="0" smtClean="0"/>
          </a:p>
          <a:p>
            <a:r>
              <a:rPr lang="en-US" dirty="0" smtClean="0"/>
              <a:t>Data Ownership (</a:t>
            </a:r>
            <a:r>
              <a:rPr lang="en-US" dirty="0" err="1" smtClean="0"/>
              <a:t>Kaisler</a:t>
            </a:r>
            <a:r>
              <a:rPr lang="en-US" dirty="0" smtClean="0"/>
              <a:t>, </a:t>
            </a:r>
            <a:r>
              <a:rPr lang="en-US" dirty="0" err="1" smtClean="0"/>
              <a:t>Armour</a:t>
            </a:r>
            <a:r>
              <a:rPr lang="en-US" dirty="0" smtClean="0"/>
              <a:t>, Espinosa, &amp; Money 2013)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6147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Digital Blue Tunnel 16x9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business</Template>
  <TotalTime>957</TotalTime>
  <Words>931</Words>
  <Application>Microsoft Office PowerPoint</Application>
  <PresentationFormat>Widescreen</PresentationFormat>
  <Paragraphs>70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微軟正黑體</vt:lpstr>
      <vt:lpstr>Arial</vt:lpstr>
      <vt:lpstr>Calibri</vt:lpstr>
      <vt:lpstr>Corbel</vt:lpstr>
      <vt:lpstr>Digital Blue Tunnel 16x9</vt:lpstr>
      <vt:lpstr>大數據時代的中文教學</vt:lpstr>
      <vt:lpstr>何為大數據</vt:lpstr>
      <vt:lpstr>何為大數據</vt:lpstr>
      <vt:lpstr>大數據的商業用途</vt:lpstr>
      <vt:lpstr>大數據的應用</vt:lpstr>
      <vt:lpstr>PowerPoint Presentation</vt:lpstr>
      <vt:lpstr>PowerPoint Presentation</vt:lpstr>
      <vt:lpstr>大數據分析所能產生的效益</vt:lpstr>
      <vt:lpstr>大數據分析能帶給中文教學什麼樣的未來</vt:lpstr>
      <vt:lpstr>大數據分析能帶給中文教學什麼樣的未來</vt:lpstr>
      <vt:lpstr>大數據與中文教學的未來</vt:lpstr>
      <vt:lpstr>大數據所帶來的副作用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大數據</dc:title>
  <dc:creator>Tommy Lu</dc:creator>
  <cp:lastModifiedBy>Tommy Lu</cp:lastModifiedBy>
  <cp:revision>36</cp:revision>
  <dcterms:created xsi:type="dcterms:W3CDTF">2015-05-02T13:05:10Z</dcterms:created>
  <dcterms:modified xsi:type="dcterms:W3CDTF">2015-05-21T02:50:04Z</dcterms:modified>
</cp:coreProperties>
</file>