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9" autoAdjust="0"/>
    <p:restoredTop sz="86320" autoAdjust="0"/>
  </p:normalViewPr>
  <p:slideViewPr>
    <p:cSldViewPr>
      <p:cViewPr>
        <p:scale>
          <a:sx n="70" d="100"/>
          <a:sy n="70" d="100"/>
        </p:scale>
        <p:origin x="-1200" y="2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2AB129-2061-45D2-8691-7CA1A40FF7C7}" type="datetimeFigureOut">
              <a:rPr lang="en-US" smtClean="0"/>
              <a:t>5/22/2013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EEE4E8-BDB0-4523-9EC7-22EC0188C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21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733A8-6178-4839-BCD0-47070793F8F4}" type="datetimeFigureOut">
              <a:rPr lang="en-US" smtClean="0"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44BEC-41CF-463B-8420-C7248ECA1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295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733A8-6178-4839-BCD0-47070793F8F4}" type="datetimeFigureOut">
              <a:rPr lang="en-US" smtClean="0"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44BEC-41CF-463B-8420-C7248ECA1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6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733A8-6178-4839-BCD0-47070793F8F4}" type="datetimeFigureOut">
              <a:rPr lang="en-US" smtClean="0"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44BEC-41CF-463B-8420-C7248ECA1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056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733A8-6178-4839-BCD0-47070793F8F4}" type="datetimeFigureOut">
              <a:rPr lang="en-US" smtClean="0"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44BEC-41CF-463B-8420-C7248ECA1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421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733A8-6178-4839-BCD0-47070793F8F4}" type="datetimeFigureOut">
              <a:rPr lang="en-US" smtClean="0"/>
              <a:t>5/22/2013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44BEC-41CF-463B-8420-C7248ECA1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302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733A8-6178-4839-BCD0-47070793F8F4}" type="datetimeFigureOut">
              <a:rPr lang="en-US" smtClean="0"/>
              <a:t>5/22/2013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44BEC-41CF-463B-8420-C7248ECA1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354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733A8-6178-4839-BCD0-47070793F8F4}" type="datetimeFigureOut">
              <a:rPr lang="en-US" smtClean="0"/>
              <a:t>5/22/2013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44BEC-41CF-463B-8420-C7248ECA1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379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733A8-6178-4839-BCD0-47070793F8F4}" type="datetimeFigureOut">
              <a:rPr lang="en-US" smtClean="0"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44BEC-41CF-463B-8420-C7248ECA1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408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733A8-6178-4839-BCD0-47070793F8F4}" type="datetimeFigureOut">
              <a:rPr lang="en-US" smtClean="0"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44BEC-41CF-463B-8420-C7248ECA1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446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733A8-6178-4839-BCD0-47070793F8F4}" type="datetimeFigureOut">
              <a:rPr lang="en-US" smtClean="0"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44BEC-41CF-463B-8420-C7248ECA1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733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733A8-6178-4839-BCD0-47070793F8F4}" type="datetimeFigureOut">
              <a:rPr lang="en-US" smtClean="0"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44BEC-41CF-463B-8420-C7248ECA1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256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733A8-6178-4839-BCD0-47070793F8F4}" type="datetimeFigureOut">
              <a:rPr lang="en-US" smtClean="0"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44BEC-41CF-463B-8420-C7248ECA1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815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4000" b="1" dirty="0" smtClean="0"/>
              <a:t>教室管理經驗談</a:t>
            </a:r>
            <a:r>
              <a:rPr lang="en-US" altLang="zh-TW" sz="4000" b="1" dirty="0" smtClean="0"/>
              <a:t/>
            </a:r>
            <a:br>
              <a:rPr lang="en-US" altLang="zh-TW" sz="4000" b="1" dirty="0" smtClean="0"/>
            </a:br>
            <a:r>
              <a:rPr lang="en-US" altLang="zh-TW" sz="3100" b="1" dirty="0" smtClean="0"/>
              <a:t>May 25, 2013, ACS annual conferences</a:t>
            </a:r>
            <a:r>
              <a:rPr lang="en-US" sz="3100" dirty="0" smtClean="0"/>
              <a:t/>
            </a:r>
            <a:br>
              <a:rPr lang="en-US" sz="3100" dirty="0" smtClean="0"/>
            </a:br>
            <a:endParaRPr lang="en-US" sz="31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 smtClean="0"/>
              <a:t>湯</a:t>
            </a:r>
            <a:r>
              <a:rPr lang="zh-TW" altLang="en-US" b="1" dirty="0"/>
              <a:t>竹</a:t>
            </a:r>
            <a:r>
              <a:rPr lang="zh-TW" altLang="en-US" b="1" dirty="0" smtClean="0"/>
              <a:t>芬 </a:t>
            </a:r>
            <a:r>
              <a:rPr lang="en-US" altLang="zh-TW" b="1" dirty="0" smtClean="0"/>
              <a:t>(</a:t>
            </a:r>
            <a:r>
              <a:rPr lang="zh-TW" altLang="en-US" b="1" dirty="0" smtClean="0"/>
              <a:t>德立華中文學校</a:t>
            </a:r>
            <a:r>
              <a:rPr lang="en-US" altLang="zh-TW" b="1" dirty="0" smtClean="0"/>
              <a:t>)</a:t>
            </a:r>
            <a:endParaRPr lang="en-US" dirty="0"/>
          </a:p>
          <a:p>
            <a:r>
              <a:rPr lang="zh-TW" altLang="en-US" b="1" u="sng" dirty="0" smtClean="0"/>
              <a:t>摘要</a:t>
            </a:r>
            <a:r>
              <a:rPr lang="en-US" altLang="zh-TW" b="1" u="sng" dirty="0" smtClean="0"/>
              <a:t>:</a:t>
            </a:r>
            <a:endParaRPr lang="en-US" dirty="0"/>
          </a:p>
          <a:p>
            <a:r>
              <a:rPr lang="zh-TW" altLang="en-US" dirty="0"/>
              <a:t>以本身經驗來檢視中文學校和美國公立學校的教室管理之異同，將以</a:t>
            </a:r>
            <a:r>
              <a:rPr lang="en-US" dirty="0"/>
              <a:t>Middle School </a:t>
            </a:r>
            <a:r>
              <a:rPr lang="zh-TW" altLang="en-US" dirty="0"/>
              <a:t>和</a:t>
            </a:r>
            <a:r>
              <a:rPr lang="en-US" dirty="0"/>
              <a:t>High School</a:t>
            </a:r>
            <a:r>
              <a:rPr lang="zh-TW" altLang="en-US" dirty="0"/>
              <a:t>學生為主，討論中文教學的教室管理。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26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教室管理經驗談</a:t>
            </a:r>
            <a:r>
              <a:rPr lang="en-US" altLang="zh-TW" b="1" dirty="0" smtClean="0"/>
              <a:t>05/25/2013ACS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I. </a:t>
            </a:r>
            <a:r>
              <a:rPr lang="zh-TW" altLang="en-US" b="1" dirty="0" smtClean="0"/>
              <a:t>中文學校和美國公立學校的異同</a:t>
            </a:r>
            <a:endParaRPr lang="en-US" altLang="zh-TW" b="1" dirty="0" smtClean="0"/>
          </a:p>
          <a:p>
            <a:r>
              <a:rPr lang="en-US" altLang="zh-TW" dirty="0" smtClean="0"/>
              <a:t>1. </a:t>
            </a:r>
            <a:r>
              <a:rPr lang="zh-TW" altLang="en-US" dirty="0" smtClean="0"/>
              <a:t>中文學校在週末上課，制度鬆散，多半不採用美國正規學校的制度。</a:t>
            </a:r>
            <a:endParaRPr lang="en-US" altLang="zh-TW" dirty="0" smtClean="0"/>
          </a:p>
          <a:p>
            <a:r>
              <a:rPr lang="en-US" altLang="zh-TW" dirty="0" smtClean="0"/>
              <a:t>2. </a:t>
            </a:r>
            <a:r>
              <a:rPr lang="zh-TW" altLang="en-US" dirty="0" smtClean="0"/>
              <a:t>中文學校學生同質性較高。</a:t>
            </a:r>
            <a:endParaRPr lang="en-US" altLang="zh-TW" dirty="0" smtClean="0"/>
          </a:p>
          <a:p>
            <a:r>
              <a:rPr lang="en-US" altLang="zh-TW" dirty="0" smtClean="0"/>
              <a:t>3. </a:t>
            </a:r>
            <a:r>
              <a:rPr lang="zh-TW" altLang="en-US" dirty="0" smtClean="0"/>
              <a:t>中文學校老師較少有教書證</a:t>
            </a:r>
            <a:r>
              <a:rPr lang="en-US" altLang="zh-TW" dirty="0" smtClean="0"/>
              <a:t>(teaching certificate)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en-US" altLang="zh-TW" dirty="0" smtClean="0"/>
              <a:t>4. </a:t>
            </a:r>
            <a:r>
              <a:rPr lang="zh-TW" altLang="en-US" dirty="0" smtClean="0"/>
              <a:t>中文學校面臨的風險日益增高。</a:t>
            </a:r>
            <a:endParaRPr lang="en-US" altLang="zh-TW" dirty="0" smtClean="0"/>
          </a:p>
          <a:p>
            <a:r>
              <a:rPr lang="en-US" dirty="0" smtClean="0"/>
              <a:t>5. </a:t>
            </a:r>
            <a:r>
              <a:rPr lang="zh-TW" altLang="en-US" dirty="0" smtClean="0"/>
              <a:t>中文學校只學中文，修習年限和公立學校不同。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577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教室管理經驗談</a:t>
            </a:r>
            <a:r>
              <a:rPr lang="en-US" altLang="zh-TW" b="1" dirty="0"/>
              <a:t>05/25/2013ACS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TW" altLang="en-US" dirty="0" smtClean="0"/>
              <a:t>美國公立學校的管理制度：</a:t>
            </a:r>
            <a:endParaRPr lang="en-US" altLang="zh-TW" dirty="0" smtClean="0"/>
          </a:p>
          <a:p>
            <a:r>
              <a:rPr lang="en-US" dirty="0" smtClean="0"/>
              <a:t>1. </a:t>
            </a:r>
            <a:r>
              <a:rPr lang="zh-TW" altLang="en-US" dirty="0" smtClean="0"/>
              <a:t>有憑有據。</a:t>
            </a:r>
            <a:r>
              <a:rPr lang="en-US" altLang="zh-TW" dirty="0" smtClean="0"/>
              <a:t>Supporting documents.</a:t>
            </a:r>
          </a:p>
          <a:p>
            <a:r>
              <a:rPr lang="en-US" dirty="0" smtClean="0"/>
              <a:t>2. </a:t>
            </a:r>
            <a:r>
              <a:rPr lang="zh-TW" altLang="en-US" dirty="0" smtClean="0"/>
              <a:t>據實以告。</a:t>
            </a:r>
            <a:r>
              <a:rPr lang="en-US" altLang="zh-TW" dirty="0" smtClean="0"/>
              <a:t>Submitting reports.</a:t>
            </a:r>
          </a:p>
          <a:p>
            <a:r>
              <a:rPr lang="en-US" dirty="0" smtClean="0"/>
              <a:t>3. </a:t>
            </a:r>
            <a:r>
              <a:rPr lang="zh-TW" altLang="en-US" dirty="0" smtClean="0"/>
              <a:t>連絡家長。</a:t>
            </a:r>
            <a:r>
              <a:rPr lang="en-US" altLang="zh-TW" dirty="0" smtClean="0"/>
              <a:t>Contacting parents.</a:t>
            </a:r>
          </a:p>
          <a:p>
            <a:r>
              <a:rPr lang="en-US" dirty="0" smtClean="0"/>
              <a:t>4. </a:t>
            </a:r>
            <a:r>
              <a:rPr lang="zh-TW" altLang="en-US" dirty="0" smtClean="0"/>
              <a:t>懲處不同。</a:t>
            </a:r>
            <a:r>
              <a:rPr lang="en-US" altLang="zh-TW" dirty="0" smtClean="0"/>
              <a:t>Punishing students.</a:t>
            </a:r>
          </a:p>
          <a:p>
            <a:r>
              <a:rPr lang="en-US" altLang="zh-TW" dirty="0" smtClean="0"/>
              <a:t>a. Oral warning.</a:t>
            </a:r>
          </a:p>
          <a:p>
            <a:r>
              <a:rPr lang="en-US" altLang="zh-TW" dirty="0" smtClean="0"/>
              <a:t>b. Detention.</a:t>
            </a:r>
          </a:p>
          <a:p>
            <a:r>
              <a:rPr lang="en-US" altLang="zh-TW" dirty="0" smtClean="0"/>
              <a:t>c. Suspension.</a:t>
            </a:r>
          </a:p>
          <a:p>
            <a:r>
              <a:rPr lang="en-US" altLang="zh-TW" smtClean="0"/>
              <a:t>d. </a:t>
            </a:r>
            <a:r>
              <a:rPr lang="en-US" altLang="zh-TW" dirty="0" smtClean="0"/>
              <a:t>Expulsion.</a:t>
            </a:r>
          </a:p>
        </p:txBody>
      </p:sp>
    </p:spTree>
    <p:extLst>
      <p:ext uri="{BB962C8B-B14F-4D97-AF65-F5344CB8AC3E}">
        <p14:creationId xmlns:p14="http://schemas.microsoft.com/office/powerpoint/2010/main" val="396014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教室管理經驗談</a:t>
            </a:r>
            <a:r>
              <a:rPr lang="en-US" altLang="zh-TW" b="1" dirty="0"/>
              <a:t>05/25/2013ACS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zh-TW" altLang="en-US" sz="3600" dirty="0" smtClean="0"/>
              <a:t>公立學校學生和中文學校學生比較。</a:t>
            </a:r>
            <a:endParaRPr lang="en-US" altLang="zh-TW" sz="3600" dirty="0" smtClean="0"/>
          </a:p>
          <a:p>
            <a:pPr marL="514350" indent="-514350">
              <a:buAutoNum type="arabicPeriod"/>
            </a:pPr>
            <a:r>
              <a:rPr lang="zh-TW" altLang="en-US" sz="3600" dirty="0" smtClean="0"/>
              <a:t>絕大多數在家不說中文。</a:t>
            </a:r>
            <a:endParaRPr lang="en-US" altLang="zh-TW" sz="3600" dirty="0" smtClean="0"/>
          </a:p>
          <a:p>
            <a:pPr marL="514350" indent="-514350">
              <a:buAutoNum type="arabicPeriod"/>
            </a:pPr>
            <a:r>
              <a:rPr lang="zh-TW" altLang="en-US" sz="3600" dirty="0" smtClean="0"/>
              <a:t>中文學校學生行為比較收歛。例外。</a:t>
            </a:r>
            <a:endParaRPr lang="en-US" altLang="zh-TW" sz="3600" dirty="0" smtClean="0"/>
          </a:p>
          <a:p>
            <a:pPr marL="514350" indent="-514350">
              <a:buAutoNum type="arabicPeriod"/>
            </a:pPr>
            <a:r>
              <a:rPr lang="zh-TW" altLang="en-US" sz="3600" dirty="0" smtClean="0"/>
              <a:t>台灣家長</a:t>
            </a:r>
            <a:r>
              <a:rPr lang="en-US" altLang="zh-TW" sz="3600" dirty="0" smtClean="0"/>
              <a:t>VS</a:t>
            </a:r>
            <a:r>
              <a:rPr lang="zh-TW" altLang="en-US" sz="3600" dirty="0" smtClean="0"/>
              <a:t>中國大陸家長。</a:t>
            </a:r>
            <a:r>
              <a:rPr lang="en-US" altLang="zh-TW" sz="3600" dirty="0" smtClean="0"/>
              <a:t>Census survey. </a:t>
            </a:r>
          </a:p>
          <a:p>
            <a:pPr marL="514350" indent="-514350">
              <a:buAutoNum type="arabicPeriod"/>
            </a:pPr>
            <a:r>
              <a:rPr lang="zh-TW" altLang="en-US" sz="3600" dirty="0" smtClean="0"/>
              <a:t>台灣學生</a:t>
            </a:r>
            <a:r>
              <a:rPr lang="en-US" altLang="zh-TW" sz="3600" dirty="0" smtClean="0"/>
              <a:t>VS</a:t>
            </a:r>
            <a:r>
              <a:rPr lang="zh-TW" altLang="en-US" sz="3600" dirty="0" smtClean="0"/>
              <a:t>中國大陸學生</a:t>
            </a:r>
            <a:r>
              <a:rPr lang="en-US" altLang="zh-TW" sz="3600" dirty="0" smtClean="0"/>
              <a:t>(</a:t>
            </a:r>
            <a:r>
              <a:rPr lang="zh-TW" altLang="en-US" sz="3600" dirty="0" smtClean="0"/>
              <a:t>家長背景</a:t>
            </a:r>
            <a:r>
              <a:rPr lang="en-US" altLang="zh-TW" sz="3600" dirty="0" smtClean="0"/>
              <a:t>)</a:t>
            </a:r>
            <a:r>
              <a:rPr lang="zh-TW" altLang="en-US" sz="3600" dirty="0" smtClean="0"/>
              <a:t>。　</a:t>
            </a:r>
            <a:endParaRPr lang="en-US" altLang="zh-TW" sz="3600" dirty="0" smtClean="0"/>
          </a:p>
          <a:p>
            <a:pPr marL="514350" indent="-514350">
              <a:buAutoNum type="arabicPeriod"/>
            </a:pP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01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教室管理經驗談</a:t>
            </a:r>
            <a:r>
              <a:rPr lang="en-US" altLang="zh-TW" b="1" dirty="0"/>
              <a:t>05/25/2013ACS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zh-TW" altLang="en-US" dirty="0" smtClean="0"/>
              <a:t>如何讓國中生努力學習中文</a:t>
            </a:r>
            <a:r>
              <a:rPr lang="en-US" altLang="zh-TW" dirty="0" smtClean="0"/>
              <a:t>?</a:t>
            </a:r>
            <a:r>
              <a:rPr lang="zh-TW" altLang="en-US" dirty="0"/>
              <a:t>以</a:t>
            </a:r>
            <a:r>
              <a:rPr lang="zh-TW" altLang="en-US" dirty="0" smtClean="0"/>
              <a:t>公立學校為例。</a:t>
            </a:r>
            <a:endParaRPr lang="en-US" altLang="zh-TW" dirty="0" smtClean="0"/>
          </a:p>
          <a:p>
            <a:r>
              <a:rPr lang="en-US" altLang="zh-TW" dirty="0" smtClean="0"/>
              <a:t>1. </a:t>
            </a:r>
            <a:r>
              <a:rPr lang="zh-TW" altLang="en-US" dirty="0" smtClean="0"/>
              <a:t>學習動機和學校制度有關。</a:t>
            </a:r>
            <a:endParaRPr lang="en-US" altLang="zh-TW" dirty="0" smtClean="0"/>
          </a:p>
          <a:p>
            <a:r>
              <a:rPr lang="en-US" altLang="zh-TW" dirty="0" smtClean="0"/>
              <a:t>A. </a:t>
            </a:r>
            <a:r>
              <a:rPr lang="zh-TW" altLang="en-US" dirty="0" smtClean="0"/>
              <a:t>必修或選修。</a:t>
            </a:r>
            <a:endParaRPr lang="en-US" altLang="zh-TW" dirty="0" smtClean="0"/>
          </a:p>
          <a:p>
            <a:r>
              <a:rPr lang="en-US" altLang="zh-TW" dirty="0" smtClean="0"/>
              <a:t>B. </a:t>
            </a:r>
            <a:r>
              <a:rPr lang="zh-TW" altLang="en-US" dirty="0" smtClean="0"/>
              <a:t>計分方式</a:t>
            </a:r>
            <a:r>
              <a:rPr lang="zh-TW" altLang="en-US" dirty="0"/>
              <a:t>。</a:t>
            </a:r>
            <a:endParaRPr lang="en-US" altLang="zh-TW" dirty="0" smtClean="0"/>
          </a:p>
          <a:p>
            <a:r>
              <a:rPr lang="en-US" dirty="0" smtClean="0"/>
              <a:t>2. </a:t>
            </a:r>
            <a:r>
              <a:rPr lang="zh-TW" altLang="en-US" dirty="0" smtClean="0"/>
              <a:t>提高學生學習興趣的活動。</a:t>
            </a:r>
            <a:endParaRPr lang="en-US" altLang="zh-TW" dirty="0" smtClean="0"/>
          </a:p>
          <a:p>
            <a:r>
              <a:rPr lang="en-US" altLang="zh-TW" dirty="0" smtClean="0"/>
              <a:t>EX: </a:t>
            </a:r>
            <a:r>
              <a:rPr lang="zh-TW" altLang="en-US" dirty="0" smtClean="0"/>
              <a:t>玩球</a:t>
            </a:r>
            <a:r>
              <a:rPr lang="en-US" altLang="zh-TW" dirty="0" smtClean="0"/>
              <a:t>, </a:t>
            </a:r>
            <a:r>
              <a:rPr lang="zh-TW" altLang="en-US" dirty="0" smtClean="0"/>
              <a:t>扯鈴</a:t>
            </a:r>
            <a:r>
              <a:rPr lang="en-US" altLang="zh-TW" dirty="0" err="1" smtClean="0"/>
              <a:t>etc</a:t>
            </a:r>
            <a:r>
              <a:rPr lang="en-US" altLang="zh-TW" dirty="0" smtClean="0"/>
              <a:t> </a:t>
            </a:r>
          </a:p>
          <a:p>
            <a:r>
              <a:rPr lang="en-US" altLang="zh-TW" dirty="0" smtClean="0"/>
              <a:t>3. </a:t>
            </a:r>
            <a:r>
              <a:rPr lang="zh-TW" altLang="en-US" dirty="0" smtClean="0"/>
              <a:t>課程內容接近學生的生活</a:t>
            </a:r>
            <a:r>
              <a:rPr lang="zh-TW" altLang="en-US" dirty="0"/>
              <a:t>。</a:t>
            </a:r>
            <a:endParaRPr lang="en-US" altLang="zh-TW" dirty="0" smtClean="0"/>
          </a:p>
          <a:p>
            <a:r>
              <a:rPr lang="en-US" altLang="zh-TW" dirty="0" smtClean="0"/>
              <a:t>EX:</a:t>
            </a:r>
            <a:r>
              <a:rPr lang="zh-TW" altLang="en-US" dirty="0" smtClean="0"/>
              <a:t>林書豪，姚明，成龍 </a:t>
            </a:r>
            <a:r>
              <a:rPr lang="en-US" altLang="zh-TW" dirty="0" smtClean="0"/>
              <a:t>etc. </a:t>
            </a:r>
            <a:r>
              <a:rPr lang="zh-TW" altLang="en-US" dirty="0" smtClean="0"/>
              <a:t>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60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教室管理經驗談</a:t>
            </a:r>
            <a:r>
              <a:rPr lang="en-US" altLang="zh-TW" b="1" dirty="0"/>
              <a:t>05/25/2013ACS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高中生</a:t>
            </a:r>
            <a:r>
              <a:rPr lang="en-US" altLang="zh-TW" dirty="0" smtClean="0"/>
              <a:t>VS </a:t>
            </a:r>
            <a:r>
              <a:rPr lang="zh-TW" altLang="en-US" dirty="0" smtClean="0"/>
              <a:t>國中生</a:t>
            </a:r>
            <a:endParaRPr lang="en-US" altLang="zh-TW" dirty="0" smtClean="0"/>
          </a:p>
          <a:p>
            <a:r>
              <a:rPr lang="en-US" dirty="0" smtClean="0"/>
              <a:t>1.</a:t>
            </a:r>
            <a:r>
              <a:rPr lang="zh-TW" altLang="en-US" dirty="0" smtClean="0"/>
              <a:t>血氣方剛</a:t>
            </a:r>
            <a:r>
              <a:rPr lang="en-US" altLang="zh-TW" dirty="0" smtClean="0"/>
              <a:t>VS</a:t>
            </a:r>
            <a:r>
              <a:rPr lang="zh-TW" altLang="en-US" dirty="0" smtClean="0"/>
              <a:t>幼稚無知</a:t>
            </a:r>
            <a:r>
              <a:rPr lang="en-US" altLang="zh-TW" dirty="0" smtClean="0"/>
              <a:t>: 9</a:t>
            </a:r>
            <a:r>
              <a:rPr lang="en-US" altLang="zh-TW" baseline="30000" dirty="0" smtClean="0"/>
              <a:t>th</a:t>
            </a:r>
            <a:r>
              <a:rPr lang="en-US" altLang="zh-TW" dirty="0" smtClean="0"/>
              <a:t> grade boys</a:t>
            </a:r>
          </a:p>
          <a:p>
            <a:r>
              <a:rPr lang="en-US" dirty="0" smtClean="0"/>
              <a:t>2.</a:t>
            </a:r>
            <a:r>
              <a:rPr lang="zh-TW" altLang="en-US" dirty="0" smtClean="0"/>
              <a:t>女生比男生更難應付</a:t>
            </a:r>
            <a:endParaRPr lang="en-US" altLang="zh-TW" dirty="0" smtClean="0"/>
          </a:p>
          <a:p>
            <a:r>
              <a:rPr lang="en-US" dirty="0" smtClean="0"/>
              <a:t>3.</a:t>
            </a:r>
            <a:r>
              <a:rPr lang="zh-TW" altLang="en-US" dirty="0" smtClean="0"/>
              <a:t>真誠關心</a:t>
            </a:r>
            <a:r>
              <a:rPr lang="en-US" altLang="zh-TW" dirty="0" smtClean="0"/>
              <a:t>VS</a:t>
            </a:r>
            <a:r>
              <a:rPr lang="zh-TW" altLang="en-US" dirty="0" smtClean="0"/>
              <a:t>校規處置</a:t>
            </a:r>
            <a:endParaRPr lang="en-US" altLang="zh-TW" dirty="0" smtClean="0"/>
          </a:p>
          <a:p>
            <a:r>
              <a:rPr lang="en-US" dirty="0" smtClean="0"/>
              <a:t>4. </a:t>
            </a:r>
            <a:r>
              <a:rPr lang="zh-TW" altLang="en-US" dirty="0" smtClean="0"/>
              <a:t>連哄帶騙</a:t>
            </a:r>
            <a:r>
              <a:rPr lang="en-US" altLang="zh-TW" dirty="0" smtClean="0"/>
              <a:t>VS</a:t>
            </a:r>
            <a:r>
              <a:rPr lang="zh-TW" altLang="en-US" dirty="0" smtClean="0"/>
              <a:t>又吼又叫</a:t>
            </a:r>
            <a:endParaRPr lang="en-US" altLang="zh-TW" dirty="0" smtClean="0"/>
          </a:p>
          <a:p>
            <a:r>
              <a:rPr lang="en-US" dirty="0" smtClean="0"/>
              <a:t>5. </a:t>
            </a:r>
            <a:r>
              <a:rPr lang="en-US" dirty="0" err="1" smtClean="0"/>
              <a:t>HiChew</a:t>
            </a:r>
            <a:r>
              <a:rPr lang="en-US" dirty="0" smtClean="0"/>
              <a:t> VS Guava candy</a:t>
            </a:r>
            <a:endParaRPr lang="en-US" dirty="0"/>
          </a:p>
        </p:txBody>
      </p:sp>
      <p:pic>
        <p:nvPicPr>
          <p:cNvPr id="1026" name="Picture 2" descr="C:\Users\Edward\AppData\Local\Microsoft\Windows\Temporary Internet Files\Content.IE5\WNLXUX2X\MP900402812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789040"/>
            <a:ext cx="2088232" cy="1967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13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教室管理經驗談</a:t>
            </a:r>
            <a:r>
              <a:rPr lang="en-US" altLang="zh-TW" b="1" dirty="0"/>
              <a:t>05/25/2013ACS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943" y="1730828"/>
            <a:ext cx="8229600" cy="4525963"/>
          </a:xfrm>
        </p:spPr>
        <p:txBody>
          <a:bodyPr/>
          <a:lstStyle/>
          <a:p>
            <a:r>
              <a:rPr lang="zh-TW" altLang="en-US" dirty="0" smtClean="0"/>
              <a:t>結</a:t>
            </a:r>
            <a:r>
              <a:rPr lang="zh-TW" altLang="en-US" dirty="0" smtClean="0"/>
              <a:t>論</a:t>
            </a:r>
            <a:r>
              <a:rPr lang="en-US" altLang="zh-TW" dirty="0" smtClean="0"/>
              <a:t>:</a:t>
            </a:r>
            <a:r>
              <a:rPr lang="zh-TW" altLang="en-US" dirty="0" smtClean="0"/>
              <a:t>為</a:t>
            </a:r>
            <a:r>
              <a:rPr lang="zh-TW" altLang="en-US" smtClean="0"/>
              <a:t>什麼在美國教</a:t>
            </a:r>
            <a:r>
              <a:rPr lang="zh-TW" altLang="en-US" dirty="0" smtClean="0"/>
              <a:t>中文</a:t>
            </a:r>
            <a:r>
              <a:rPr lang="en-US" altLang="zh-TW" dirty="0" smtClean="0"/>
              <a:t>?</a:t>
            </a:r>
            <a:endParaRPr lang="en-US" altLang="zh-TW" dirty="0" smtClean="0"/>
          </a:p>
          <a:p>
            <a:r>
              <a:rPr lang="en-US" dirty="0" smtClean="0"/>
              <a:t>1. </a:t>
            </a:r>
            <a:r>
              <a:rPr lang="zh-TW" altLang="en-US" dirty="0" smtClean="0"/>
              <a:t>賺錢</a:t>
            </a:r>
            <a:r>
              <a:rPr lang="en-US" altLang="zh-TW" dirty="0" smtClean="0"/>
              <a:t>VS</a:t>
            </a:r>
            <a:r>
              <a:rPr lang="zh-TW" altLang="en-US" dirty="0" smtClean="0"/>
              <a:t>服務。 </a:t>
            </a:r>
            <a:endParaRPr lang="en-US" altLang="zh-TW" dirty="0" smtClean="0"/>
          </a:p>
          <a:p>
            <a:r>
              <a:rPr lang="en-US" dirty="0" smtClean="0"/>
              <a:t>2. </a:t>
            </a:r>
            <a:r>
              <a:rPr lang="zh-TW" altLang="en-US" dirty="0" smtClean="0"/>
              <a:t>勿以善小而不為。</a:t>
            </a:r>
            <a:endParaRPr lang="en-US" altLang="zh-TW" dirty="0" smtClean="0"/>
          </a:p>
          <a:p>
            <a:r>
              <a:rPr lang="en-US" dirty="0" smtClean="0"/>
              <a:t>3. [</a:t>
            </a:r>
            <a:r>
              <a:rPr lang="zh-TW" altLang="en-US" dirty="0" smtClean="0"/>
              <a:t>卡位</a:t>
            </a:r>
            <a:r>
              <a:rPr lang="en-US" altLang="zh-TW" dirty="0" smtClean="0"/>
              <a:t>]</a:t>
            </a:r>
            <a:r>
              <a:rPr lang="zh-TW" altLang="en-US" dirty="0" smtClean="0"/>
              <a:t> 論。</a:t>
            </a:r>
            <a:r>
              <a:rPr lang="en-US" altLang="zh-TW" dirty="0" smtClean="0"/>
              <a:t>EX: </a:t>
            </a:r>
            <a:r>
              <a:rPr lang="zh-TW" altLang="en-US" dirty="0" smtClean="0"/>
              <a:t>漢辦</a:t>
            </a:r>
            <a:endParaRPr lang="en-US" altLang="zh-TW" dirty="0" smtClean="0"/>
          </a:p>
          <a:p>
            <a:r>
              <a:rPr lang="en-US" dirty="0" smtClean="0"/>
              <a:t>4. </a:t>
            </a:r>
            <a:r>
              <a:rPr lang="zh-TW" altLang="en-US" dirty="0" smtClean="0"/>
              <a:t>非主流學校</a:t>
            </a:r>
            <a:r>
              <a:rPr lang="en-US" altLang="zh-TW" dirty="0" smtClean="0"/>
              <a:t>VS</a:t>
            </a:r>
            <a:r>
              <a:rPr lang="zh-TW" altLang="en-US" dirty="0" smtClean="0"/>
              <a:t>主流學校的影響。</a:t>
            </a:r>
            <a:endParaRPr lang="en-US" altLang="zh-TW" dirty="0" smtClean="0"/>
          </a:p>
          <a:p>
            <a:r>
              <a:rPr lang="en-US" altLang="zh-TW" dirty="0" smtClean="0"/>
              <a:t>5. </a:t>
            </a:r>
            <a:r>
              <a:rPr lang="zh-TW" altLang="en-US" dirty="0" smtClean="0"/>
              <a:t>孔子的門徒。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33576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614</Words>
  <Application>Microsoft Office PowerPoint</Application>
  <PresentationFormat>On-screen Show (4:3)</PresentationFormat>
  <Paragraphs>52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教室管理經驗談 May 25, 2013, ACS annual conferences </vt:lpstr>
      <vt:lpstr>教室管理經驗談05/25/2013ACS</vt:lpstr>
      <vt:lpstr>教室管理經驗談05/25/2013ACS</vt:lpstr>
      <vt:lpstr>教室管理經驗談05/25/2013ACS</vt:lpstr>
      <vt:lpstr>教室管理經驗談05/25/2013ACS</vt:lpstr>
      <vt:lpstr>教室管理經驗談05/25/2013ACS</vt:lpstr>
      <vt:lpstr>教室管理經驗談05/25/2013ACS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教室管理經驗談 May 25, 2013, ACS annual conferences</dc:title>
  <dc:creator>Fancia</dc:creator>
  <cp:lastModifiedBy>Fancia</cp:lastModifiedBy>
  <cp:revision>22</cp:revision>
  <dcterms:created xsi:type="dcterms:W3CDTF">2013-05-16T03:14:17Z</dcterms:created>
  <dcterms:modified xsi:type="dcterms:W3CDTF">2013-05-22T22:13:04Z</dcterms:modified>
</cp:coreProperties>
</file>