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6" r:id="rId1"/>
  </p:sldMasterIdLst>
  <p:notesMasterIdLst>
    <p:notesMasterId r:id="rId36"/>
  </p:notesMasterIdLst>
  <p:handoutMasterIdLst>
    <p:handoutMasterId r:id="rId37"/>
  </p:handoutMasterIdLst>
  <p:sldIdLst>
    <p:sldId id="275" r:id="rId2"/>
    <p:sldId id="304" r:id="rId3"/>
    <p:sldId id="284" r:id="rId4"/>
    <p:sldId id="276" r:id="rId5"/>
    <p:sldId id="305" r:id="rId6"/>
    <p:sldId id="307" r:id="rId7"/>
    <p:sldId id="295" r:id="rId8"/>
    <p:sldId id="288" r:id="rId9"/>
    <p:sldId id="289" r:id="rId10"/>
    <p:sldId id="290" r:id="rId11"/>
    <p:sldId id="291" r:id="rId12"/>
    <p:sldId id="292" r:id="rId13"/>
    <p:sldId id="301" r:id="rId14"/>
    <p:sldId id="326" r:id="rId15"/>
    <p:sldId id="327" r:id="rId16"/>
    <p:sldId id="281" r:id="rId17"/>
    <p:sldId id="302" r:id="rId18"/>
    <p:sldId id="308" r:id="rId19"/>
    <p:sldId id="309" r:id="rId20"/>
    <p:sldId id="310" r:id="rId21"/>
    <p:sldId id="311" r:id="rId22"/>
    <p:sldId id="330" r:id="rId23"/>
    <p:sldId id="315" r:id="rId24"/>
    <p:sldId id="316" r:id="rId25"/>
    <p:sldId id="329" r:id="rId26"/>
    <p:sldId id="328" r:id="rId27"/>
    <p:sldId id="331" r:id="rId28"/>
    <p:sldId id="332" r:id="rId29"/>
    <p:sldId id="318" r:id="rId30"/>
    <p:sldId id="319" r:id="rId31"/>
    <p:sldId id="320" r:id="rId32"/>
    <p:sldId id="321" r:id="rId33"/>
    <p:sldId id="322" r:id="rId34"/>
    <p:sldId id="323" r:id="rId3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  <a:srgbClr val="CC0000"/>
    <a:srgbClr val="B40000"/>
    <a:srgbClr val="5F5F5F"/>
    <a:srgbClr val="996633"/>
    <a:srgbClr val="1C1C1C"/>
    <a:srgbClr val="FF9933"/>
    <a:srgbClr val="000099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75" autoAdjust="0"/>
    <p:restoredTop sz="94660"/>
  </p:normalViewPr>
  <p:slideViewPr>
    <p:cSldViewPr>
      <p:cViewPr>
        <p:scale>
          <a:sx n="60" d="100"/>
          <a:sy n="60" d="100"/>
        </p:scale>
        <p:origin x="-70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102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1F5CD5A-3399-41F4-A636-75E26766402E}" type="datetimeFigureOut">
              <a:rPr lang="en-US"/>
              <a:pPr>
                <a:defRPr/>
              </a:pPr>
              <a:t>5/26/2013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C44B60E-D774-4ADA-AF42-5ED4F4036B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2425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pitchFamily="34" charset="0"/>
              </a:defRPr>
            </a:lvl1pPr>
          </a:lstStyle>
          <a:p>
            <a:pPr>
              <a:defRPr/>
            </a:pPr>
            <a:fld id="{891316A8-4766-4381-A537-80350F1E98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1123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FF542DB9-36C7-4D19-9AD7-F277F8C948CE}" type="slidenum">
              <a:rPr lang="en-US" b="0" smtClean="0">
                <a:latin typeface="Arial" charset="0"/>
              </a:rPr>
              <a:pPr/>
              <a:t>3</a:t>
            </a:fld>
            <a:endParaRPr lang="en-US" b="0" smtClean="0">
              <a:latin typeface="Arial" charset="0"/>
            </a:endParaRPr>
          </a:p>
        </p:txBody>
      </p:sp>
      <p:sp>
        <p:nvSpPr>
          <p:cNvPr id="24579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 defTabSz="896938">
              <a:defRPr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6938">
              <a:defRPr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6938">
              <a:defRPr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6938">
              <a:defRPr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6938">
              <a:defRPr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693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693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693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693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/>
            <a:fld id="{B31BCCC3-BC1B-409B-9055-CB63D1B2DA7C}" type="slidenum">
              <a:rPr lang="en-US" sz="1200" b="0">
                <a:latin typeface="Calibri" pitchFamily="34" charset="0"/>
              </a:rPr>
              <a:pPr algn="r" eaLnBrk="1" hangingPunct="1"/>
              <a:t>3</a:t>
            </a:fld>
            <a:endParaRPr lang="en-US" sz="1200" b="0">
              <a:latin typeface="Calibri" pitchFamily="34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/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0BC8C67A-1C71-4846-993F-43C3DB15BD03}" type="slidenum">
              <a:rPr lang="en-US" b="0" smtClean="0">
                <a:latin typeface="Arial" charset="0"/>
              </a:rPr>
              <a:pPr/>
              <a:t>18</a:t>
            </a:fld>
            <a:endParaRPr lang="en-US" b="0" smtClean="0">
              <a:latin typeface="Arial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Stand up if you…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087A74D8-1A65-4AAE-A686-3EE321CA54E4}" type="slidenum">
              <a:rPr lang="en-US" b="0" smtClean="0">
                <a:latin typeface="Arial" charset="0"/>
              </a:rPr>
              <a:pPr/>
              <a:t>19</a:t>
            </a:fld>
            <a:endParaRPr lang="en-US" b="0" smtClean="0">
              <a:latin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Stand up if you…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B2B5CA98-E701-42B3-82C1-D722BB007B13}" type="slidenum">
              <a:rPr lang="en-US" b="0" smtClean="0">
                <a:latin typeface="Arial" charset="0"/>
              </a:rPr>
              <a:pPr/>
              <a:t>20</a:t>
            </a:fld>
            <a:endParaRPr lang="en-US" b="0" smtClean="0">
              <a:latin typeface="Arial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Stand up if you…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title - 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43" t="17903" r="2805" b="264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9900" y="954741"/>
            <a:ext cx="7315200" cy="1676400"/>
          </a:xfrm>
        </p:spPr>
        <p:txBody>
          <a:bodyPr>
            <a:noAutofit/>
          </a:bodyPr>
          <a:lstStyle>
            <a:lvl1pPr algn="l">
              <a:defRPr sz="48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2300" y="2895600"/>
            <a:ext cx="4559300" cy="2590800"/>
          </a:xfrm>
        </p:spPr>
        <p:txBody>
          <a:bodyPr/>
          <a:lstStyle>
            <a:lvl1pPr marL="0" indent="0" algn="l">
              <a:lnSpc>
                <a:spcPct val="125000"/>
              </a:lnSpc>
              <a:buNone/>
              <a:defRPr sz="1800">
                <a:gradFill>
                  <a:gsLst>
                    <a:gs pos="0">
                      <a:schemeClr val="tx1">
                        <a:lumMod val="60000"/>
                        <a:lumOff val="40000"/>
                      </a:schemeClr>
                    </a:gs>
                    <a:gs pos="100000">
                      <a:schemeClr val="tx1">
                        <a:lumMod val="40000"/>
                        <a:lumOff val="60000"/>
                      </a:schemeClr>
                    </a:gs>
                  </a:gsLst>
                  <a:lin ang="8100000" scaled="1"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258959-FAB7-4E8F-A365-C03041A68D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644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577788"/>
          </a:xfrm>
        </p:spPr>
        <p:txBody>
          <a:bodyPr>
            <a:normAutofit/>
          </a:bodyPr>
          <a:lstStyle>
            <a:lvl1pPr algn="l">
              <a:defRPr sz="4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4F792-256E-47C2-BF0F-50DDD928EF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288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ummer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6" r="4546"/>
          <a:stretch>
            <a:fillRect/>
          </a:stretch>
        </p:blipFill>
        <p:spPr bwMode="auto">
          <a:xfrm>
            <a:off x="0" y="1619250"/>
            <a:ext cx="9144000" cy="399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5887" y="1295400"/>
            <a:ext cx="6399213" cy="1590675"/>
          </a:xfrm>
        </p:spPr>
        <p:txBody>
          <a:bodyPr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5887" y="3657600"/>
            <a:ext cx="6399213" cy="1500187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1800"/>
              </a:spcBef>
              <a:buFontTx/>
              <a:buNone/>
              <a:defRPr sz="1800" kern="1200">
                <a:gradFill>
                  <a:gsLst>
                    <a:gs pos="0">
                      <a:schemeClr val="tx1">
                        <a:lumMod val="60000"/>
                        <a:lumOff val="40000"/>
                      </a:schemeClr>
                    </a:gs>
                    <a:gs pos="100000">
                      <a:schemeClr val="tx1">
                        <a:lumMod val="40000"/>
                        <a:lumOff val="60000"/>
                      </a:schemeClr>
                    </a:gs>
                  </a:gsLst>
                  <a:lin ang="8100000" scaled="1"/>
                </a:gra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7D1EA-1AD6-4B46-9F3E-F3338DF394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8313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1976718"/>
            <a:ext cx="3017520" cy="414944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4880" y="1976718"/>
            <a:ext cx="3017520" cy="4151376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5645B-A86E-49C8-B533-4F94907D36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693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5186" y="1828800"/>
            <a:ext cx="3017520" cy="71596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5186" y="2743200"/>
            <a:ext cx="3017520" cy="3382962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2601" y="1828800"/>
            <a:ext cx="3017520" cy="71596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2601" y="2743200"/>
            <a:ext cx="3017520" cy="3382962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9076F8-AED7-4802-949E-115E9962E2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932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4B9149-0EFC-48CF-B9A1-B868061E76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446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title - 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43" t="17903" r="10455" b="987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7EE709-3049-4E94-BC11-2B146CE780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754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flowers conte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6" t="8217" r="4546" b="1311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860550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914400"/>
            <a:ext cx="4114800" cy="502920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1544" y="2286000"/>
            <a:ext cx="2079625" cy="3860799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sz="1400">
                <a:gradFill>
                  <a:gsLst>
                    <a:gs pos="0">
                      <a:schemeClr val="tx1">
                        <a:lumMod val="60000"/>
                        <a:lumOff val="40000"/>
                      </a:schemeClr>
                    </a:gs>
                    <a:gs pos="100000">
                      <a:schemeClr val="tx1">
                        <a:lumMod val="40000"/>
                        <a:lumOff val="60000"/>
                      </a:schemeClr>
                    </a:gs>
                  </a:gsLst>
                  <a:lin ang="8100000" scaled="1"/>
                </a:gra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6E7DA7-02E8-4DBC-A144-0B65708275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865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2" cy="1860550"/>
          </a:xfrm>
        </p:spPr>
        <p:txBody>
          <a:bodyPr rtlCol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kern="1200">
                <a:solidFill>
                  <a:schemeClr val="tx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962400" y="914400"/>
            <a:ext cx="4114800" cy="5029200"/>
          </a:xfrm>
          <a:prstGeom prst="ellipse">
            <a:avLst/>
          </a:prstGeom>
          <a:ln w="63500">
            <a:gradFill>
              <a:gsLst>
                <a:gs pos="0">
                  <a:schemeClr val="accent1"/>
                </a:gs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0"/>
            </a:gradFill>
          </a:ln>
          <a:effectLst>
            <a:innerShdw blurRad="381000">
              <a:schemeClr val="bg1"/>
            </a:innerShdw>
          </a:effectLst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1544" y="2286000"/>
            <a:ext cx="2079625" cy="3860798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sz="1400">
                <a:gradFill>
                  <a:gsLst>
                    <a:gs pos="0">
                      <a:schemeClr val="tx1">
                        <a:lumMod val="60000"/>
                        <a:lumOff val="40000"/>
                      </a:schemeClr>
                    </a:gs>
                    <a:gs pos="100000">
                      <a:schemeClr val="tx1">
                        <a:lumMod val="40000"/>
                        <a:lumOff val="60000"/>
                      </a:schemeClr>
                    </a:gs>
                  </a:gsLst>
                  <a:lin ang="8100000" scaled="1"/>
                </a:gra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0A9ED8-9849-4E1D-95EF-AC6399C17B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464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2A96AE-FEF6-495C-A5FE-4A0DD69402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867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0400" y="295835"/>
            <a:ext cx="1676400" cy="58303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9900" y="1653988"/>
            <a:ext cx="6007100" cy="44721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2F78BF-A5D7-4C83-BF21-8009A2CB32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865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3" descr="Master - 1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1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01625"/>
            <a:ext cx="8229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250" y="1981200"/>
            <a:ext cx="6413500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pPr>
              <a:defRPr/>
            </a:pPr>
            <a:fld id="{785132EC-021C-488D-82B4-08FDF04089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9" r:id="rId1"/>
    <p:sldLayoutId id="2147483932" r:id="rId2"/>
    <p:sldLayoutId id="2147483940" r:id="rId3"/>
    <p:sldLayoutId id="2147483933" r:id="rId4"/>
    <p:sldLayoutId id="2147483934" r:id="rId5"/>
    <p:sldLayoutId id="2147483935" r:id="rId6"/>
    <p:sldLayoutId id="2147483941" r:id="rId7"/>
    <p:sldLayoutId id="2147483942" r:id="rId8"/>
    <p:sldLayoutId id="2147483936" r:id="rId9"/>
    <p:sldLayoutId id="2147483937" r:id="rId10"/>
    <p:sldLayoutId id="214748393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rgbClr val="9E7A6E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9E7A6E"/>
          </a:solidFill>
          <a:latin typeface="Constant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9E7A6E"/>
          </a:solidFill>
          <a:latin typeface="Constant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9E7A6E"/>
          </a:solidFill>
          <a:latin typeface="Constant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9E7A6E"/>
          </a:solidFill>
          <a:latin typeface="Constant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rgbClr val="9E7A6E"/>
          </a:solidFill>
          <a:latin typeface="Constant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rgbClr val="9E7A6E"/>
          </a:solidFill>
          <a:latin typeface="Constant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rgbClr val="9E7A6E"/>
          </a:solidFill>
          <a:latin typeface="Constant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rgbClr val="9E7A6E"/>
          </a:solidFill>
          <a:latin typeface="Constantia" pitchFamily="18" charset="0"/>
        </a:defRPr>
      </a:lvl9pPr>
    </p:titleStyle>
    <p:bodyStyle>
      <a:lvl1pPr marL="349250" indent="-349250" algn="l" rtl="0" eaLnBrk="0" fontAlgn="base" hangingPunct="0">
        <a:spcBef>
          <a:spcPts val="1800"/>
        </a:spcBef>
        <a:spcAft>
          <a:spcPct val="0"/>
        </a:spcAft>
        <a:buBlip>
          <a:blip r:embed="rId14"/>
        </a:buBlip>
        <a:defRPr sz="2200" kern="1200">
          <a:gradFill flip="none" rotWithShape="1">
            <a:gsLst>
              <a:gs pos="0">
                <a:schemeClr val="tx1">
                  <a:lumMod val="60000"/>
                  <a:lumOff val="40000"/>
                </a:schemeClr>
              </a:gs>
              <a:gs pos="100000">
                <a:schemeClr val="tx1">
                  <a:lumMod val="40000"/>
                  <a:lumOff val="60000"/>
                </a:schemeClr>
              </a:gs>
            </a:gsLst>
            <a:lin ang="8100000" scaled="1"/>
            <a:tileRect/>
          </a:gradFill>
          <a:latin typeface="+mn-lt"/>
          <a:ea typeface="+mn-ea"/>
          <a:cs typeface="+mn-cs"/>
        </a:defRPr>
      </a:lvl1pPr>
      <a:lvl2pPr marL="577850" indent="-349250" algn="l" rtl="0" eaLnBrk="0" fontAlgn="base" hangingPunct="0">
        <a:spcBef>
          <a:spcPts val="1800"/>
        </a:spcBef>
        <a:spcAft>
          <a:spcPct val="0"/>
        </a:spcAft>
        <a:buBlip>
          <a:blip r:embed="rId15"/>
        </a:buBlip>
        <a:defRPr sz="2000" kern="1200">
          <a:gradFill flip="none" rotWithShape="1">
            <a:gsLst>
              <a:gs pos="0">
                <a:schemeClr val="tx1">
                  <a:lumMod val="60000"/>
                  <a:lumOff val="40000"/>
                </a:schemeClr>
              </a:gs>
              <a:gs pos="100000">
                <a:schemeClr val="tx1">
                  <a:lumMod val="40000"/>
                  <a:lumOff val="60000"/>
                </a:schemeClr>
              </a:gs>
            </a:gsLst>
            <a:lin ang="8100000" scaled="1"/>
            <a:tileRect/>
          </a:gradFill>
          <a:latin typeface="+mn-lt"/>
          <a:ea typeface="+mn-ea"/>
          <a:cs typeface="+mn-cs"/>
        </a:defRPr>
      </a:lvl2pPr>
      <a:lvl3pPr marL="806450" indent="-349250" algn="l" rtl="0" eaLnBrk="0" fontAlgn="base" hangingPunct="0">
        <a:spcBef>
          <a:spcPts val="1800"/>
        </a:spcBef>
        <a:spcAft>
          <a:spcPct val="0"/>
        </a:spcAft>
        <a:buBlip>
          <a:blip r:embed="rId14"/>
        </a:buBlip>
        <a:defRPr kern="1200">
          <a:gradFill flip="none" rotWithShape="1">
            <a:gsLst>
              <a:gs pos="0">
                <a:schemeClr val="tx1">
                  <a:lumMod val="60000"/>
                  <a:lumOff val="40000"/>
                </a:schemeClr>
              </a:gs>
              <a:gs pos="100000">
                <a:schemeClr val="tx1">
                  <a:lumMod val="40000"/>
                  <a:lumOff val="60000"/>
                </a:schemeClr>
              </a:gs>
            </a:gsLst>
            <a:lin ang="8100000" scaled="1"/>
            <a:tileRect/>
          </a:gradFill>
          <a:latin typeface="+mn-lt"/>
          <a:ea typeface="+mn-ea"/>
          <a:cs typeface="+mn-cs"/>
        </a:defRPr>
      </a:lvl3pPr>
      <a:lvl4pPr marL="1035050" indent="-349250" algn="l" rtl="0" eaLnBrk="0" fontAlgn="base" hangingPunct="0">
        <a:spcBef>
          <a:spcPts val="1800"/>
        </a:spcBef>
        <a:spcAft>
          <a:spcPct val="0"/>
        </a:spcAft>
        <a:buBlip>
          <a:blip r:embed="rId15"/>
        </a:buBlip>
        <a:defRPr kern="1200">
          <a:gradFill flip="none" rotWithShape="1">
            <a:gsLst>
              <a:gs pos="0">
                <a:schemeClr val="tx1">
                  <a:lumMod val="60000"/>
                  <a:lumOff val="40000"/>
                </a:schemeClr>
              </a:gs>
              <a:gs pos="100000">
                <a:schemeClr val="tx1">
                  <a:lumMod val="40000"/>
                  <a:lumOff val="60000"/>
                </a:schemeClr>
              </a:gs>
            </a:gsLst>
            <a:lin ang="8100000" scaled="1"/>
            <a:tileRect/>
          </a:gradFill>
          <a:latin typeface="+mn-lt"/>
          <a:ea typeface="+mn-ea"/>
          <a:cs typeface="+mn-cs"/>
        </a:defRPr>
      </a:lvl4pPr>
      <a:lvl5pPr marL="1263650" indent="-349250" algn="l" rtl="0" eaLnBrk="0" fontAlgn="base" hangingPunct="0">
        <a:spcBef>
          <a:spcPts val="1800"/>
        </a:spcBef>
        <a:spcAft>
          <a:spcPct val="0"/>
        </a:spcAft>
        <a:buBlip>
          <a:blip r:embed="rId14"/>
        </a:buBlip>
        <a:defRPr kern="1200">
          <a:gradFill flip="none" rotWithShape="1">
            <a:gsLst>
              <a:gs pos="0">
                <a:schemeClr val="tx1">
                  <a:lumMod val="60000"/>
                  <a:lumOff val="40000"/>
                </a:schemeClr>
              </a:gs>
              <a:gs pos="100000">
                <a:schemeClr val="tx1">
                  <a:lumMod val="40000"/>
                  <a:lumOff val="60000"/>
                </a:schemeClr>
              </a:gs>
            </a:gsLst>
            <a:lin ang="8100000" scaled="1"/>
            <a:tileRect/>
          </a:gradFill>
          <a:latin typeface="+mn-lt"/>
          <a:ea typeface="+mn-ea"/>
          <a:cs typeface="+mn-cs"/>
        </a:defRPr>
      </a:lvl5pPr>
      <a:lvl6pPr marL="1492250" indent="-349250" algn="l" defTabSz="914400" rtl="0" eaLnBrk="1" latinLnBrk="0" hangingPunct="1">
        <a:spcBef>
          <a:spcPts val="1800"/>
        </a:spcBef>
        <a:buFontTx/>
        <a:buBlip>
          <a:blip r:embed="rId15"/>
        </a:buBlip>
        <a:defRPr sz="1800" kern="1200">
          <a:solidFill>
            <a:schemeClr val="tx1">
              <a:lumMod val="60000"/>
              <a:lumOff val="40000"/>
            </a:schemeClr>
          </a:solidFill>
          <a:latin typeface="+mn-lt"/>
          <a:ea typeface="+mn-ea"/>
          <a:cs typeface="+mn-cs"/>
        </a:defRPr>
      </a:lvl6pPr>
      <a:lvl7pPr marL="1720850" indent="-349250" algn="l" defTabSz="914400" rtl="0" eaLnBrk="1" latinLnBrk="0" hangingPunct="1">
        <a:spcBef>
          <a:spcPts val="1800"/>
        </a:spcBef>
        <a:buFontTx/>
        <a:buBlip>
          <a:blip r:embed="rId14"/>
        </a:buBlip>
        <a:defRPr sz="1800" kern="1200">
          <a:solidFill>
            <a:schemeClr val="tx1">
              <a:lumMod val="60000"/>
              <a:lumOff val="40000"/>
            </a:schemeClr>
          </a:solidFill>
          <a:latin typeface="+mn-lt"/>
          <a:ea typeface="+mn-ea"/>
          <a:cs typeface="+mn-cs"/>
        </a:defRPr>
      </a:lvl7pPr>
      <a:lvl8pPr marL="1949450" indent="-349250" algn="l" defTabSz="914400" rtl="0" eaLnBrk="1" latinLnBrk="0" hangingPunct="1">
        <a:spcBef>
          <a:spcPts val="1800"/>
        </a:spcBef>
        <a:buFontTx/>
        <a:buBlip>
          <a:blip r:embed="rId15"/>
        </a:buBlip>
        <a:defRPr sz="1800" kern="1200">
          <a:solidFill>
            <a:schemeClr val="tx1">
              <a:lumMod val="60000"/>
              <a:lumOff val="40000"/>
            </a:schemeClr>
          </a:solidFill>
          <a:latin typeface="+mn-lt"/>
          <a:ea typeface="+mn-ea"/>
          <a:cs typeface="+mn-cs"/>
        </a:defRPr>
      </a:lvl8pPr>
      <a:lvl9pPr marL="2178050" indent="-349250" algn="l" defTabSz="914400" rtl="0" eaLnBrk="1" latinLnBrk="0" hangingPunct="1">
        <a:spcBef>
          <a:spcPts val="1800"/>
        </a:spcBef>
        <a:buFontTx/>
        <a:buBlip>
          <a:blip r:embed="rId14"/>
        </a:buBlip>
        <a:defRPr sz="1800" kern="1200">
          <a:solidFill>
            <a:schemeClr val="tx1">
              <a:lumMod val="60000"/>
              <a:lumOff val="4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travel%20countries.notebook" TargetMode="External"/><Relationship Id="rId2" Type="http://schemas.openxmlformats.org/officeDocument/2006/relationships/slide" Target="slide23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&#23569;&#20102;&#21738;&#19968;&#20491;.pptx" TargetMode="External"/><Relationship Id="rId2" Type="http://schemas.openxmlformats.org/officeDocument/2006/relationships/hyperlink" Target="American%20Indians%20review%20game.notebook" TargetMode="Externa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18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Animals%20game.notebook" TargetMode="External"/><Relationship Id="rId2" Type="http://schemas.openxmlformats.org/officeDocument/2006/relationships/hyperlink" Target="../../2012-13/G2/G2%20PPT/animal%20Habitats.ppsx" TargetMode="External"/><Relationship Id="rId1" Type="http://schemas.openxmlformats.org/officeDocument/2006/relationships/slideLayout" Target="../slideLayouts/slideLayout10.xml"/><Relationship Id="rId5" Type="http://schemas.openxmlformats.org/officeDocument/2006/relationships/hyperlink" Target="video/Rhea_Eshani.MOV" TargetMode="External"/><Relationship Id="rId4" Type="http://schemas.openxmlformats.org/officeDocument/2006/relationships/hyperlink" Target="Animals%20dice%20game.notebook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hyperlink" Target="Chinese%20food.pptx" TargetMode="External"/><Relationship Id="rId1" Type="http://schemas.openxmlformats.org/officeDocument/2006/relationships/slideLayout" Target="../slideLayouts/slideLayout10.xml"/><Relationship Id="rId5" Type="http://schemas.openxmlformats.org/officeDocument/2006/relationships/hyperlink" Target="video/Mitali%20Ethan%20Eric%20Shriya.MP4" TargetMode="External"/><Relationship Id="rId4" Type="http://schemas.openxmlformats.org/officeDocument/2006/relationships/slide" Target="slide2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29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slide" Target="slide11.xml"/><Relationship Id="rId4" Type="http://schemas.openxmlformats.org/officeDocument/2006/relationships/image" Target="../media/image11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image" Target="../media/image13.png"/><Relationship Id="rId7" Type="http://schemas.openxmlformats.org/officeDocument/2006/relationships/image" Target="../media/image17.w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Relationship Id="rId9" Type="http://schemas.openxmlformats.org/officeDocument/2006/relationships/slide" Target="slide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../../Desktop/ACS%20Conference/tree%20in%204%20season.ppsx" TargetMode="External"/><Relationship Id="rId7" Type="http://schemas.openxmlformats.org/officeDocument/2006/relationships/slide" Target="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hyperlink" Target="../../Desktop/ACS%20Conference/seven%20blind%20mice.ppt" TargetMode="External"/><Relationship Id="rId5" Type="http://schemas.openxmlformats.org/officeDocument/2006/relationships/hyperlink" Target="../../Desktop/ACS%20Conference/hungry%20caterpillar.ppsx" TargetMode="External"/><Relationship Id="rId4" Type="http://schemas.openxmlformats.org/officeDocument/2006/relationships/hyperlink" Target="../../Desktop/ACS%20Conference/animal%20Habitats.ppsx" TargetMode="Externa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Food%20Pyramid%20games.ppt" TargetMode="External"/><Relationship Id="rId3" Type="http://schemas.openxmlformats.org/officeDocument/2006/relationships/hyperlink" Target="two%20tigers.ppsx" TargetMode="External"/><Relationship Id="rId7" Type="http://schemas.openxmlformats.org/officeDocument/2006/relationships/hyperlink" Target="Chinese%20Holiday%20Jeopardy.ppt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hyperlink" Target="&#29468;&#23383;&#36938;&#25138;.pptx" TargetMode="External"/><Relationship Id="rId5" Type="http://schemas.openxmlformats.org/officeDocument/2006/relationships/hyperlink" Target="I%20am%20hungry%20song%20short.ppsx" TargetMode="External"/><Relationship Id="rId4" Type="http://schemas.openxmlformats.org/officeDocument/2006/relationships/hyperlink" Target="7%20continents%20song.pps" TargetMode="External"/><Relationship Id="rId9" Type="http://schemas.openxmlformats.org/officeDocument/2006/relationships/slide" Target="slide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slide" Target="slide14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slide" Target="slide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audio" Target="../media/audio7.wav"/><Relationship Id="rId13" Type="http://schemas.openxmlformats.org/officeDocument/2006/relationships/image" Target="../media/image31.gif"/><Relationship Id="rId18" Type="http://schemas.openxmlformats.org/officeDocument/2006/relationships/image" Target="../media/image36.png"/><Relationship Id="rId3" Type="http://schemas.openxmlformats.org/officeDocument/2006/relationships/audio" Target="../media/audio2.wav"/><Relationship Id="rId7" Type="http://schemas.openxmlformats.org/officeDocument/2006/relationships/audio" Target="../media/audio6.wav"/><Relationship Id="rId12" Type="http://schemas.openxmlformats.org/officeDocument/2006/relationships/image" Target="../media/image30.gif"/><Relationship Id="rId17" Type="http://schemas.openxmlformats.org/officeDocument/2006/relationships/image" Target="../media/image35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34.png"/><Relationship Id="rId20" Type="http://schemas.openxmlformats.org/officeDocument/2006/relationships/image" Target="../media/image38.png"/><Relationship Id="rId1" Type="http://schemas.openxmlformats.org/officeDocument/2006/relationships/audio" Target="ocean_wav.wav" TargetMode="External"/><Relationship Id="rId6" Type="http://schemas.openxmlformats.org/officeDocument/2006/relationships/audio" Target="../media/audio5.wav"/><Relationship Id="rId11" Type="http://schemas.openxmlformats.org/officeDocument/2006/relationships/image" Target="../media/image29.gif"/><Relationship Id="rId5" Type="http://schemas.openxmlformats.org/officeDocument/2006/relationships/audio" Target="../media/audio4.wav"/><Relationship Id="rId15" Type="http://schemas.openxmlformats.org/officeDocument/2006/relationships/image" Target="../media/image33.gif"/><Relationship Id="rId10" Type="http://schemas.openxmlformats.org/officeDocument/2006/relationships/image" Target="../media/image28.gif"/><Relationship Id="rId19" Type="http://schemas.openxmlformats.org/officeDocument/2006/relationships/image" Target="../media/image37.png"/><Relationship Id="rId4" Type="http://schemas.openxmlformats.org/officeDocument/2006/relationships/audio" Target="../media/audio3.wav"/><Relationship Id="rId9" Type="http://schemas.openxmlformats.org/officeDocument/2006/relationships/image" Target="../media/image27.jpeg"/><Relationship Id="rId1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audio" Target="../media/audio2.wav"/><Relationship Id="rId7" Type="http://schemas.openxmlformats.org/officeDocument/2006/relationships/image" Target="../media/image50.pn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1.wav"/><Relationship Id="rId5" Type="http://schemas.openxmlformats.org/officeDocument/2006/relationships/audio" Target="../media/audio10.wav"/><Relationship Id="rId4" Type="http://schemas.openxmlformats.org/officeDocument/2006/relationships/audio" Target="../media/audio9.wav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7" Type="http://schemas.openxmlformats.org/officeDocument/2006/relationships/image" Target="../media/image5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audio" Target="../media/audio7.wav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"/>
          <p:cNvSpPr txBox="1"/>
          <p:nvPr/>
        </p:nvSpPr>
        <p:spPr>
          <a:xfrm>
            <a:off x="2032026" y="457200"/>
            <a:ext cx="5054574" cy="153009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zh-TW" sz="8800" b="1" spc="50" dirty="0">
                <a:ln>
                  <a:noFill/>
                </a:ln>
                <a:solidFill>
                  <a:srgbClr val="CC0000"/>
                </a:solidFill>
                <a:effectLst>
                  <a:outerShdw blurRad="76200" dist="50800" dir="5400000" algn="tl">
                    <a:srgbClr val="000000">
                      <a:alpha val="65000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Times New Roman"/>
              </a:rPr>
              <a:t>因材施教</a:t>
            </a:r>
            <a:endParaRPr lang="en-US" sz="8800" dirty="0">
              <a:solidFill>
                <a:srgbClr val="CC0000"/>
              </a:solidFill>
              <a:effectLst/>
              <a:latin typeface="DFKai-SB" pitchFamily="65" charset="-120"/>
              <a:ea typeface="DFKai-SB" pitchFamily="65" charset="-120"/>
              <a:cs typeface="Times New Roman"/>
            </a:endParaRPr>
          </a:p>
        </p:txBody>
      </p:sp>
      <p:sp>
        <p:nvSpPr>
          <p:cNvPr id="8" name="WordArt 21"/>
          <p:cNvSpPr>
            <a:spLocks noChangeArrowheads="1" noChangeShapeType="1" noTextEdit="1"/>
          </p:cNvSpPr>
          <p:nvPr/>
        </p:nvSpPr>
        <p:spPr bwMode="auto">
          <a:xfrm>
            <a:off x="1219200" y="1676400"/>
            <a:ext cx="6477000" cy="1447800"/>
          </a:xfrm>
          <a:prstGeom prst="rect">
            <a:avLst/>
          </a:prstGeom>
        </p:spPr>
        <p:txBody>
          <a:bodyPr spcFirstLastPara="1" wrap="none" numCol="1" fromWordArt="1">
            <a:prstTxWarp prst="textArchDown">
              <a:avLst>
                <a:gd name="adj" fmla="val 151621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0"/>
              </a:spcAft>
            </a:pPr>
            <a:r>
              <a:rPr lang="zh-TW" sz="4400" b="1" spc="50" dirty="0">
                <a:ln>
                  <a:noFill/>
                </a:ln>
                <a:gradFill>
                  <a:gsLst>
                    <a:gs pos="25000">
                      <a:srgbClr val="E0322D"/>
                    </a:gs>
                    <a:gs pos="100000">
                      <a:srgbClr val="A01C18"/>
                    </a:gs>
                  </a:gsLst>
                  <a:lin ang="5400000" scaled="0"/>
                </a:gradFill>
                <a:effectLst>
                  <a:outerShdw blurRad="76200" dist="50800" dir="5400000" algn="tl">
                    <a:srgbClr val="000000">
                      <a:alpha val="65000"/>
                    </a:srgbClr>
                  </a:outerShdw>
                </a:effectLst>
                <a:latin typeface="Times New Roman"/>
                <a:ea typeface="DFKai-SB"/>
                <a:cs typeface="Times New Roman"/>
              </a:rPr>
              <a:t>如何設計出有趣、有效</a:t>
            </a:r>
            <a:endParaRPr lang="en-US" sz="1200" dirty="0">
              <a:effectLst/>
              <a:latin typeface="Times New Roman"/>
              <a:ea typeface="SimSun"/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0"/>
              </a:spcAft>
            </a:pPr>
            <a:r>
              <a:rPr lang="zh-TW" sz="4400" b="1" spc="50" dirty="0">
                <a:ln>
                  <a:noFill/>
                </a:ln>
                <a:gradFill>
                  <a:gsLst>
                    <a:gs pos="25000">
                      <a:srgbClr val="E0322D"/>
                    </a:gs>
                    <a:gs pos="100000">
                      <a:srgbClr val="A01C18"/>
                    </a:gs>
                  </a:gsLst>
                  <a:lin ang="5400000" scaled="0"/>
                </a:gradFill>
                <a:effectLst>
                  <a:outerShdw blurRad="76200" dist="50800" dir="5400000" algn="tl">
                    <a:srgbClr val="000000">
                      <a:alpha val="65000"/>
                    </a:srgbClr>
                  </a:outerShdw>
                </a:effectLst>
                <a:latin typeface="Times New Roman"/>
                <a:ea typeface="DFKai-SB"/>
                <a:cs typeface="Times New Roman"/>
              </a:rPr>
              <a:t>又適合不同學生背景的教材</a:t>
            </a:r>
            <a:endParaRPr lang="en-US" sz="1200" dirty="0">
              <a:effectLst/>
              <a:latin typeface="Times New Roman"/>
              <a:ea typeface="SimSun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838200" y="4648200"/>
            <a:ext cx="74676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algn="ctr" fontAlgn="base">
              <a:spcBef>
                <a:spcPts val="0"/>
              </a:spcBef>
              <a:spcAft>
                <a:spcPts val="0"/>
              </a:spcAft>
            </a:pPr>
            <a:r>
              <a:rPr lang="zh-TW" sz="3600" b="1" kern="1200" spc="50" dirty="0">
                <a:ln>
                  <a:noFill/>
                </a:ln>
                <a:gradFill>
                  <a:gsLst>
                    <a:gs pos="25000">
                      <a:srgbClr val="E0322D"/>
                    </a:gs>
                    <a:gs pos="100000">
                      <a:srgbClr val="A01C18"/>
                    </a:gs>
                  </a:gsLst>
                  <a:lin ang="5400000" scaled="0"/>
                </a:gradFill>
                <a:effectLst>
                  <a:outerShdw blurRad="76200" dist="50800" dir="5400000" algn="tl">
                    <a:srgbClr val="000000">
                      <a:alpha val="65000"/>
                    </a:srgbClr>
                  </a:outerShdw>
                </a:effectLst>
                <a:latin typeface="Times New Roman"/>
                <a:ea typeface="DFKai-SB"/>
                <a:cs typeface="Times New Roman"/>
              </a:rPr>
              <a:t>汪詠萃</a:t>
            </a:r>
            <a:endParaRPr lang="en-US" sz="1200" dirty="0">
              <a:effectLst/>
              <a:latin typeface="Times New Roman"/>
              <a:ea typeface="SimSun"/>
            </a:endParaRPr>
          </a:p>
          <a:p>
            <a:pPr marL="0" marR="0" algn="ctr" fontAlgn="base">
              <a:spcBef>
                <a:spcPts val="0"/>
              </a:spcBef>
              <a:spcAft>
                <a:spcPts val="0"/>
              </a:spcAft>
            </a:pPr>
            <a:r>
              <a:rPr lang="zh-TW" sz="3600" b="1" kern="1200" spc="50" dirty="0">
                <a:ln>
                  <a:noFill/>
                </a:ln>
                <a:gradFill>
                  <a:gsLst>
                    <a:gs pos="25000">
                      <a:srgbClr val="E0322D"/>
                    </a:gs>
                    <a:gs pos="100000">
                      <a:srgbClr val="A01C18"/>
                    </a:gs>
                  </a:gsLst>
                  <a:lin ang="5400000" scaled="0"/>
                </a:gradFill>
                <a:effectLst>
                  <a:outerShdw blurRad="76200" dist="50800" dir="5400000" algn="tl">
                    <a:srgbClr val="000000">
                      <a:alpha val="65000"/>
                    </a:srgbClr>
                  </a:outerShdw>
                </a:effectLst>
                <a:latin typeface="Times New Roman"/>
                <a:ea typeface="DFKai-SB"/>
                <a:cs typeface="Times New Roman"/>
              </a:rPr>
              <a:t>北維州實驗中文學</a:t>
            </a:r>
            <a:r>
              <a:rPr lang="zh-TW" sz="3600" b="1" kern="1200" spc="50" dirty="0" smtClean="0">
                <a:ln>
                  <a:noFill/>
                </a:ln>
                <a:gradFill>
                  <a:gsLst>
                    <a:gs pos="25000">
                      <a:srgbClr val="E0322D"/>
                    </a:gs>
                    <a:gs pos="100000">
                      <a:srgbClr val="A01C18"/>
                    </a:gs>
                  </a:gsLst>
                  <a:lin ang="5400000" scaled="0"/>
                </a:gradFill>
                <a:effectLst>
                  <a:outerShdw blurRad="76200" dist="50800" dir="5400000" algn="tl">
                    <a:srgbClr val="000000">
                      <a:alpha val="65000"/>
                    </a:srgbClr>
                  </a:outerShdw>
                </a:effectLst>
                <a:latin typeface="Times New Roman"/>
                <a:ea typeface="DFKai-SB"/>
                <a:cs typeface="Times New Roman"/>
              </a:rPr>
              <a:t>校</a:t>
            </a:r>
            <a:endParaRPr lang="en-US" altLang="zh-TW" sz="3600" b="1" kern="1200" spc="50" dirty="0" smtClean="0">
              <a:ln>
                <a:noFill/>
              </a:ln>
              <a:gradFill>
                <a:gsLst>
                  <a:gs pos="25000">
                    <a:srgbClr val="E0322D"/>
                  </a:gs>
                  <a:gs pos="100000">
                    <a:srgbClr val="A01C18"/>
                  </a:gs>
                </a:gsLst>
                <a:lin ang="5400000" scaled="0"/>
              </a:gradFill>
              <a:effectLst>
                <a:outerShdw blurRad="76200" dist="50800" dir="5400000" algn="tl">
                  <a:srgbClr val="000000">
                    <a:alpha val="65000"/>
                  </a:srgbClr>
                </a:outerShdw>
              </a:effectLst>
              <a:latin typeface="Times New Roman"/>
              <a:ea typeface="DFKai-SB"/>
              <a:cs typeface="Times New Roman"/>
            </a:endParaRPr>
          </a:p>
          <a:p>
            <a:pPr marL="0" marR="0" algn="ctr" fontAlgn="base">
              <a:spcBef>
                <a:spcPts val="0"/>
              </a:spcBef>
              <a:spcAft>
                <a:spcPts val="0"/>
              </a:spcAft>
            </a:pPr>
            <a:endParaRPr lang="en-US" sz="1200" dirty="0">
              <a:effectLst/>
              <a:latin typeface="Times New Roman"/>
              <a:ea typeface="SimSu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05200" y="592712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B40000"/>
                </a:solidFill>
              </a:rPr>
              <a:t>yuang@fcps.edu</a:t>
            </a:r>
            <a:endParaRPr lang="en-US" dirty="0">
              <a:solidFill>
                <a:srgbClr val="B4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1524000"/>
            <a:ext cx="6324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lvl="1" indent="-685800">
              <a:lnSpc>
                <a:spcPct val="150000"/>
              </a:lnSpc>
              <a:buFont typeface="Arial" pitchFamily="34" charset="0"/>
              <a:buChar char="•"/>
            </a:pPr>
            <a:r>
              <a:rPr lang="zh-TW" altLang="en-US" sz="4800" b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背景</a:t>
            </a:r>
            <a:r>
              <a:rPr lang="en-US" altLang="zh-TW" sz="4800" b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4800" b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語言</a:t>
            </a:r>
            <a:r>
              <a:rPr lang="en-US" altLang="zh-TW" sz="4800" b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)</a:t>
            </a:r>
          </a:p>
          <a:p>
            <a:pPr marL="1143000" lvl="1" indent="-685800">
              <a:lnSpc>
                <a:spcPct val="150000"/>
              </a:lnSpc>
              <a:buFont typeface="Arial" pitchFamily="34" charset="0"/>
              <a:buChar char="•"/>
            </a:pPr>
            <a:r>
              <a:rPr lang="zh-TW" altLang="en-US" sz="4800" b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程度</a:t>
            </a:r>
            <a:endParaRPr lang="en-US" altLang="zh-TW" sz="4800" b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  <a:p>
            <a:pPr marL="1143000" lvl="1" indent="-685800">
              <a:lnSpc>
                <a:spcPct val="150000"/>
              </a:lnSpc>
              <a:buFont typeface="Arial" pitchFamily="34" charset="0"/>
              <a:buChar char="•"/>
            </a:pPr>
            <a:r>
              <a:rPr lang="zh-TW" altLang="en-US" sz="4800" b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學生喜歡什</a:t>
            </a:r>
            <a:r>
              <a:rPr lang="zh-TW" altLang="en-US" sz="4800" b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麼</a:t>
            </a:r>
            <a:endParaRPr lang="en-US" altLang="zh-TW" sz="4800" b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  <a:p>
            <a:pPr marL="1143000" lvl="1" indent="-685800">
              <a:lnSpc>
                <a:spcPct val="150000"/>
              </a:lnSpc>
              <a:buFont typeface="Arial" pitchFamily="34" charset="0"/>
              <a:buChar char="•"/>
            </a:pPr>
            <a:r>
              <a:rPr lang="zh-TW" altLang="en-US" sz="4800" b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學生有什麼特長</a:t>
            </a:r>
            <a:r>
              <a:rPr lang="en-US" altLang="zh-TW" sz="4800" b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	</a:t>
            </a:r>
            <a:endParaRPr lang="en-US" sz="4800" b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325563"/>
          </a:xfrm>
        </p:spPr>
        <p:txBody>
          <a:bodyPr/>
          <a:lstStyle/>
          <a:p>
            <a:pPr algn="l"/>
            <a:r>
              <a:rPr lang="zh-TW" altLang="en-US" sz="7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了解學生</a:t>
            </a:r>
            <a:r>
              <a:rPr lang="en-US" altLang="zh-TW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:</a:t>
            </a:r>
            <a:endParaRPr lang="en-US" sz="7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1234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WordArt 3"/>
          <p:cNvSpPr>
            <a:spLocks noChangeArrowheads="1" noChangeShapeType="1" noTextEdit="1"/>
          </p:cNvSpPr>
          <p:nvPr/>
        </p:nvSpPr>
        <p:spPr bwMode="auto">
          <a:xfrm>
            <a:off x="762000" y="3266398"/>
            <a:ext cx="3429000" cy="16002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zh-TW" altLang="en-US" sz="3600" kern="1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DFKai-SB" pitchFamily="65" charset="-120"/>
                <a:ea typeface="DFKai-SB" pitchFamily="65" charset="-120"/>
              </a:rPr>
              <a:t>喜歡玩遊戲</a:t>
            </a:r>
            <a:endParaRPr lang="en-US" sz="3600" kern="10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68612" name="WordArt 4"/>
          <p:cNvSpPr>
            <a:spLocks noChangeArrowheads="1" noChangeShapeType="1" noTextEdit="1"/>
          </p:cNvSpPr>
          <p:nvPr/>
        </p:nvSpPr>
        <p:spPr bwMode="auto">
          <a:xfrm>
            <a:off x="990600" y="1905000"/>
            <a:ext cx="2971800" cy="14478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1139284"/>
              </a:avLst>
            </a:prstTxWarp>
          </a:bodyPr>
          <a:lstStyle/>
          <a:p>
            <a:pPr algn="ctr"/>
            <a:r>
              <a:rPr lang="zh-TW" altLang="en-US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3F6F2"/>
                </a:solidFill>
                <a:effectLst>
                  <a:outerShdw dist="40000" dir="5400000" algn="tl" rotWithShape="0">
                    <a:srgbClr val="000000">
                      <a:alpha val="32999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喜歡說話</a:t>
            </a:r>
            <a:endParaRPr lang="en-US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3F6F2"/>
              </a:solidFill>
              <a:effectLst>
                <a:outerShdw dist="40000" dir="5400000" algn="tl" rotWithShape="0">
                  <a:srgbClr val="000000">
                    <a:alpha val="32999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68613" name="WordArt 5"/>
          <p:cNvSpPr>
            <a:spLocks noChangeArrowheads="1" noChangeShapeType="1" noTextEdit="1"/>
          </p:cNvSpPr>
          <p:nvPr/>
        </p:nvSpPr>
        <p:spPr bwMode="auto">
          <a:xfrm rot="931062">
            <a:off x="4376886" y="1951748"/>
            <a:ext cx="4237038" cy="1966913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zh-TW" altLang="en-US" sz="3600" kern="10" dirty="0" smtClean="0">
                <a:ln w="17780">
                  <a:solidFill>
                    <a:srgbClr val="FFFFFF"/>
                  </a:solidFill>
                  <a:miter lim="800000"/>
                  <a:headEnd/>
                  <a:tailEnd/>
                </a:ln>
                <a:gradFill rotWithShape="1">
                  <a:gsLst>
                    <a:gs pos="0">
                      <a:srgbClr val="505050"/>
                    </a:gs>
                    <a:gs pos="49001">
                      <a:srgbClr val="595959"/>
                    </a:gs>
                    <a:gs pos="50000">
                      <a:srgbClr val="000000"/>
                    </a:gs>
                    <a:gs pos="95000">
                      <a:srgbClr val="000000"/>
                    </a:gs>
                    <a:gs pos="100000">
                      <a:srgbClr val="000000"/>
                    </a:gs>
                  </a:gsLst>
                  <a:lin ang="5400000"/>
                </a:gradFill>
                <a:effectLst>
                  <a:outerShdw algn="tl" rotWithShape="0">
                    <a:srgbClr val="000000"/>
                  </a:outerShdw>
                </a:effectLst>
                <a:latin typeface="DFKai-SB" pitchFamily="65" charset="-120"/>
                <a:ea typeface="DFKai-SB" pitchFamily="65" charset="-120"/>
              </a:rPr>
              <a:t>喜歡跟朋友在一起</a:t>
            </a:r>
            <a:endParaRPr lang="en-US" sz="3600" kern="10" dirty="0">
              <a:ln w="17780">
                <a:solidFill>
                  <a:srgbClr val="FFFFFF"/>
                </a:solidFill>
                <a:miter lim="800000"/>
                <a:headEnd/>
                <a:tailEnd/>
              </a:ln>
              <a:gradFill rotWithShape="1">
                <a:gsLst>
                  <a:gs pos="0">
                    <a:srgbClr val="505050"/>
                  </a:gs>
                  <a:gs pos="49001">
                    <a:srgbClr val="595959"/>
                  </a:gs>
                  <a:gs pos="50000">
                    <a:srgbClr val="000000"/>
                  </a:gs>
                  <a:gs pos="95000">
                    <a:srgbClr val="000000"/>
                  </a:gs>
                  <a:gs pos="100000">
                    <a:srgbClr val="000000"/>
                  </a:gs>
                </a:gsLst>
                <a:lin ang="5400000"/>
              </a:gradFill>
              <a:effectLst>
                <a:outerShdw algn="tl" rotWithShape="0">
                  <a:srgbClr val="000000"/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68614" name="WordArt 6"/>
          <p:cNvSpPr>
            <a:spLocks noChangeArrowheads="1" noChangeShapeType="1" noTextEdit="1"/>
          </p:cNvSpPr>
          <p:nvPr/>
        </p:nvSpPr>
        <p:spPr bwMode="auto">
          <a:xfrm rot="336352">
            <a:off x="3756286" y="4262903"/>
            <a:ext cx="4114908" cy="1914129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16377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zh-TW" altLang="en-US" sz="4000" kern="10" dirty="0" smtClean="0">
                <a:ln w="11430">
                  <a:solidFill>
                    <a:srgbClr val="B4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Times New Roman"/>
              </a:rPr>
              <a:t>好動</a:t>
            </a:r>
            <a:endParaRPr lang="en-US" sz="4000" kern="10" dirty="0">
              <a:ln w="11430">
                <a:solidFill>
                  <a:srgbClr val="B400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DFKai-SB" pitchFamily="65" charset="-120"/>
              <a:ea typeface="DFKai-SB" pitchFamily="65" charset="-120"/>
              <a:cs typeface="Times New Roman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7575"/>
          </a:xfrm>
        </p:spPr>
        <p:txBody>
          <a:bodyPr/>
          <a:lstStyle/>
          <a:p>
            <a:pPr algn="l">
              <a:tabLst>
                <a:tab pos="109538" algn="l"/>
              </a:tabLst>
              <a:defRPr/>
            </a:pPr>
            <a:r>
              <a:rPr lang="zh-TW" altLang="en-US" sz="6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awn Script" pitchFamily="2" charset="0"/>
              </a:rPr>
              <a:t>學生喜歡做什麼</a:t>
            </a:r>
            <a:r>
              <a:rPr lang="en-US" sz="6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awn Script" pitchFamily="2" charset="0"/>
              </a:rPr>
              <a:t>?</a:t>
            </a:r>
            <a:endParaRPr lang="en-US" sz="6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awn Scrip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8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8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8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8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/>
      <p:bldP spid="68612" grpId="0" animBg="1"/>
      <p:bldP spid="686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intelligenc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43013"/>
            <a:ext cx="8839200" cy="546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381000" y="228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zh-TW" altLang="en-US" sz="4800" b="0" dirty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多元智能理</a:t>
            </a:r>
            <a:r>
              <a:rPr lang="zh-TW" altLang="en-US" sz="4800" b="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論 </a:t>
            </a:r>
            <a:r>
              <a:rPr lang="en-US" sz="4800" b="0" spc="10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awn Script" pitchFamily="2" charset="0"/>
              </a:rPr>
              <a:t>Multiple </a:t>
            </a:r>
            <a:r>
              <a:rPr lang="en-US" sz="4800" b="0" spc="100" dirty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awn Script" pitchFamily="2" charset="0"/>
              </a:rPr>
              <a:t>Intelligences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068207" y="3200400"/>
            <a:ext cx="1676400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Arial" pitchFamily="34" charset="0"/>
                <a:ea typeface="DFKai-SB" pitchFamily="65" charset="-120"/>
                <a:cs typeface="Arial" pitchFamily="34" charset="0"/>
              </a:rPr>
              <a:t>Picture Smart</a:t>
            </a:r>
          </a:p>
          <a:p>
            <a:r>
              <a:rPr lang="zh-TW" altLang="en-US" sz="2400" b="0" dirty="0" smtClean="0">
                <a:latin typeface="DFKai-SB" pitchFamily="65" charset="-120"/>
                <a:ea typeface="DFKai-SB" pitchFamily="65" charset="-120"/>
              </a:rPr>
              <a:t>空間</a:t>
            </a:r>
            <a:r>
              <a:rPr lang="en-US" altLang="zh-TW" sz="2400" b="0" dirty="0" smtClean="0">
                <a:latin typeface="DFKai-SB" pitchFamily="65" charset="-120"/>
                <a:ea typeface="DFKai-SB" pitchFamily="65" charset="-120"/>
              </a:rPr>
              <a:t>/</a:t>
            </a:r>
            <a:r>
              <a:rPr lang="zh-TW" altLang="en-US" sz="2400" b="0" dirty="0" smtClean="0">
                <a:latin typeface="DFKai-SB" pitchFamily="65" charset="-120"/>
                <a:ea typeface="DFKai-SB" pitchFamily="65" charset="-120"/>
              </a:rPr>
              <a:t>視覺</a:t>
            </a:r>
            <a:endParaRPr lang="en-US" sz="2400" b="0" dirty="0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00600" y="3200400"/>
            <a:ext cx="1905000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Arial" pitchFamily="34" charset="0"/>
                <a:ea typeface="DFKai-SB" pitchFamily="65" charset="-120"/>
                <a:cs typeface="Arial" pitchFamily="34" charset="0"/>
              </a:rPr>
              <a:t>Number Smart</a:t>
            </a:r>
          </a:p>
          <a:p>
            <a:r>
              <a:rPr lang="zh-TW" altLang="en-US" sz="2400" b="0" dirty="0" smtClean="0">
                <a:latin typeface="DFKai-SB" pitchFamily="65" charset="-120"/>
                <a:ea typeface="DFKai-SB" pitchFamily="65" charset="-120"/>
              </a:rPr>
              <a:t>邏輯</a:t>
            </a:r>
            <a:r>
              <a:rPr lang="en-US" altLang="zh-TW" sz="2400" b="0" dirty="0" smtClean="0">
                <a:latin typeface="DFKai-SB" pitchFamily="65" charset="-120"/>
                <a:ea typeface="DFKai-SB" pitchFamily="65" charset="-120"/>
              </a:rPr>
              <a:t>/</a:t>
            </a:r>
            <a:r>
              <a:rPr lang="zh-TW" altLang="en-US" sz="2400" b="0" dirty="0" smtClean="0">
                <a:latin typeface="DFKai-SB" pitchFamily="65" charset="-120"/>
                <a:ea typeface="DFKai-SB" pitchFamily="65" charset="-120"/>
              </a:rPr>
              <a:t>數學</a:t>
            </a:r>
            <a:endParaRPr lang="en-US" sz="2400" b="0" dirty="0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43200" y="3200400"/>
            <a:ext cx="1905000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Arial" pitchFamily="34" charset="0"/>
                <a:ea typeface="DFKai-SB" pitchFamily="65" charset="-120"/>
                <a:cs typeface="Arial" pitchFamily="34" charset="0"/>
              </a:rPr>
              <a:t>People Smart</a:t>
            </a:r>
          </a:p>
          <a:p>
            <a:r>
              <a:rPr lang="zh-TW" altLang="en-US" sz="2400" b="0" dirty="0" smtClean="0">
                <a:latin typeface="DFKai-SB" pitchFamily="65" charset="-120"/>
                <a:ea typeface="DFKai-SB" pitchFamily="65" charset="-120"/>
              </a:rPr>
              <a:t>人際交往</a:t>
            </a:r>
            <a:endParaRPr lang="en-US" sz="2400" b="0" dirty="0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" y="3223736"/>
            <a:ext cx="1905000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Arial" pitchFamily="34" charset="0"/>
                <a:ea typeface="DFKai-SB" pitchFamily="65" charset="-120"/>
                <a:cs typeface="Arial" pitchFamily="34" charset="0"/>
              </a:rPr>
              <a:t>Nature Smart</a:t>
            </a:r>
          </a:p>
          <a:p>
            <a:r>
              <a:rPr lang="zh-TW" altLang="en-US" sz="2400" b="0" dirty="0">
                <a:latin typeface="DFKai-SB" pitchFamily="65" charset="-120"/>
                <a:ea typeface="DFKai-SB" pitchFamily="65" charset="-120"/>
              </a:rPr>
              <a:t>自然</a:t>
            </a:r>
            <a:endParaRPr lang="en-US" sz="2400" b="0" dirty="0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400" y="5867400"/>
            <a:ext cx="1905000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Arial" pitchFamily="34" charset="0"/>
                <a:ea typeface="DFKai-SB" pitchFamily="65" charset="-120"/>
                <a:cs typeface="Arial" pitchFamily="34" charset="0"/>
              </a:rPr>
              <a:t>Self Smart</a:t>
            </a:r>
          </a:p>
          <a:p>
            <a:r>
              <a:rPr lang="zh-TW" altLang="en-US" sz="2400" b="0" dirty="0">
                <a:latin typeface="DFKai-SB" pitchFamily="65" charset="-120"/>
                <a:ea typeface="DFKai-SB" pitchFamily="65" charset="-120"/>
              </a:rPr>
              <a:t>內省</a:t>
            </a:r>
            <a:endParaRPr lang="en-US" sz="2400" b="0" dirty="0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67000" y="5890736"/>
            <a:ext cx="1905000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Arial" pitchFamily="34" charset="0"/>
                <a:ea typeface="DFKai-SB" pitchFamily="65" charset="-120"/>
                <a:cs typeface="Arial" pitchFamily="34" charset="0"/>
              </a:rPr>
              <a:t>Body Smart</a:t>
            </a:r>
          </a:p>
          <a:p>
            <a:r>
              <a:rPr lang="zh-TW" altLang="en-US" sz="2400" b="0" dirty="0" smtClean="0">
                <a:latin typeface="DFKai-SB" pitchFamily="65" charset="-120"/>
                <a:ea typeface="DFKai-SB" pitchFamily="65" charset="-120"/>
              </a:rPr>
              <a:t>身體</a:t>
            </a:r>
            <a:r>
              <a:rPr lang="en-US" altLang="zh-TW" sz="2400" b="0" dirty="0" smtClean="0">
                <a:latin typeface="DFKai-SB" pitchFamily="65" charset="-120"/>
                <a:ea typeface="DFKai-SB" pitchFamily="65" charset="-120"/>
              </a:rPr>
              <a:t>/</a:t>
            </a:r>
            <a:r>
              <a:rPr lang="zh-TW" altLang="en-US" sz="2400" b="0" dirty="0" smtClean="0">
                <a:latin typeface="DFKai-SB" pitchFamily="65" charset="-120"/>
                <a:ea typeface="DFKai-SB" pitchFamily="65" charset="-120"/>
              </a:rPr>
              <a:t>動感</a:t>
            </a:r>
            <a:endParaRPr lang="en-US" sz="2400" b="0" dirty="0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79124" y="5890736"/>
            <a:ext cx="1778876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Arial" pitchFamily="34" charset="0"/>
                <a:ea typeface="DFKai-SB" pitchFamily="65" charset="-120"/>
                <a:cs typeface="Arial" pitchFamily="34" charset="0"/>
              </a:rPr>
              <a:t>Music Smart</a:t>
            </a:r>
          </a:p>
          <a:p>
            <a:r>
              <a:rPr lang="zh-TW" altLang="en-US" sz="2400" b="0" dirty="0" smtClean="0">
                <a:latin typeface="DFKai-SB" pitchFamily="65" charset="-120"/>
                <a:ea typeface="DFKai-SB" pitchFamily="65" charset="-120"/>
              </a:rPr>
              <a:t>音樂</a:t>
            </a:r>
            <a:endParaRPr lang="en-US" sz="2400" b="0" dirty="0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086600" y="5890736"/>
            <a:ext cx="1658007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Arial" pitchFamily="34" charset="0"/>
                <a:ea typeface="DFKai-SB" pitchFamily="65" charset="-120"/>
                <a:cs typeface="Arial" pitchFamily="34" charset="0"/>
              </a:rPr>
              <a:t>Word Smart</a:t>
            </a:r>
          </a:p>
          <a:p>
            <a:r>
              <a:rPr lang="zh-TW" altLang="en-US" sz="2400" b="0" dirty="0" smtClean="0">
                <a:latin typeface="DFKai-SB" pitchFamily="65" charset="-120"/>
                <a:ea typeface="DFKai-SB" pitchFamily="65" charset="-120"/>
              </a:rPr>
              <a:t>語言</a:t>
            </a:r>
            <a:endParaRPr lang="en-US" sz="2400" b="0" dirty="0">
              <a:latin typeface="DFKai-SB" pitchFamily="65" charset="-120"/>
              <a:ea typeface="DFKai-SB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1600200"/>
            <a:ext cx="7467600" cy="34163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4800" b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訂定教學目標</a:t>
            </a:r>
            <a:r>
              <a:rPr lang="en-US" altLang="zh-TW" sz="4800" b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:</a:t>
            </a:r>
          </a:p>
          <a:p>
            <a:pPr marL="1143000" lvl="1" indent="-685800">
              <a:lnSpc>
                <a:spcPct val="150000"/>
              </a:lnSpc>
              <a:buFont typeface="Arial" pitchFamily="34" charset="0"/>
              <a:buChar char="•"/>
            </a:pPr>
            <a:r>
              <a:rPr lang="zh-TW" altLang="en-US" sz="4800" b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目標必須是功能性</a:t>
            </a:r>
            <a:endParaRPr lang="en-US" altLang="zh-TW" sz="4800" b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  <a:p>
            <a:pPr marL="1143000" lvl="1" indent="-685800">
              <a:lnSpc>
                <a:spcPct val="150000"/>
              </a:lnSpc>
              <a:buFont typeface="Arial" pitchFamily="34" charset="0"/>
              <a:buChar char="•"/>
            </a:pPr>
            <a:r>
              <a:rPr lang="zh-TW" altLang="en-US" sz="4800" b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目標必</a:t>
            </a:r>
            <a:r>
              <a:rPr lang="zh-TW" altLang="en-US" sz="4800" b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須是能評量的</a:t>
            </a:r>
            <a:endParaRPr lang="en-US" altLang="zh-TW" sz="4800" b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325563"/>
          </a:xfrm>
        </p:spPr>
        <p:txBody>
          <a:bodyPr/>
          <a:lstStyle/>
          <a:p>
            <a:pPr algn="l"/>
            <a:r>
              <a:rPr lang="en-US" altLang="zh-TW" sz="6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DFKai-SB" pitchFamily="65" charset="-120"/>
                <a:cs typeface="Arial" pitchFamily="34" charset="0"/>
              </a:rPr>
              <a:t>Backward design</a:t>
            </a:r>
            <a:endParaRPr lang="en-US" sz="6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73147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1600200"/>
            <a:ext cx="7467600" cy="34163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4800" b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設計教學活動</a:t>
            </a:r>
            <a:r>
              <a:rPr lang="en-US" altLang="zh-TW" sz="4800" b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:</a:t>
            </a:r>
          </a:p>
          <a:p>
            <a:pPr marL="1143000" lvl="1" indent="-685800">
              <a:lnSpc>
                <a:spcPct val="150000"/>
              </a:lnSpc>
              <a:buFont typeface="Arial" pitchFamily="34" charset="0"/>
              <a:buChar char="•"/>
            </a:pPr>
            <a:r>
              <a:rPr lang="zh-TW" altLang="en-US" sz="4800" b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有效</a:t>
            </a:r>
            <a:endParaRPr lang="en-US" altLang="zh-TW" sz="4800" b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  <a:p>
            <a:pPr marL="1143000" lvl="1" indent="-685800">
              <a:lnSpc>
                <a:spcPct val="150000"/>
              </a:lnSpc>
              <a:buFont typeface="Arial" pitchFamily="34" charset="0"/>
              <a:buChar char="•"/>
            </a:pPr>
            <a:r>
              <a:rPr lang="zh-TW" altLang="en-US" sz="4800" b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有</a:t>
            </a:r>
            <a:r>
              <a:rPr lang="zh-TW" altLang="en-US" sz="4800" b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趣</a:t>
            </a:r>
            <a:endParaRPr lang="en-US" altLang="zh-TW" sz="4800" b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 bwMode="auto">
          <a:xfrm>
            <a:off x="457200" y="228600"/>
            <a:ext cx="69342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9E7A6E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9E7A6E"/>
                </a:solidFill>
                <a:latin typeface="Constantia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9E7A6E"/>
                </a:solidFill>
                <a:latin typeface="Constantia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9E7A6E"/>
                </a:solidFill>
                <a:latin typeface="Constantia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9E7A6E"/>
                </a:solidFill>
                <a:latin typeface="Constantia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E7A6E"/>
                </a:solidFill>
                <a:latin typeface="Constantia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E7A6E"/>
                </a:solidFill>
                <a:latin typeface="Constantia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E7A6E"/>
                </a:solidFill>
                <a:latin typeface="Constantia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E7A6E"/>
                </a:solidFill>
                <a:latin typeface="Constantia" pitchFamily="18" charset="0"/>
              </a:defRPr>
            </a:lvl9pPr>
          </a:lstStyle>
          <a:p>
            <a:pPr algn="l"/>
            <a:r>
              <a:rPr lang="en-US" altLang="zh-TW" sz="6000" b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DFKai-SB" pitchFamily="65" charset="-120"/>
                <a:cs typeface="Arial" pitchFamily="34" charset="0"/>
              </a:rPr>
              <a:t>Backward design</a:t>
            </a:r>
            <a:endParaRPr lang="en-US" sz="6000" b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3206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ChangeArrowheads="1"/>
          </p:cNvSpPr>
          <p:nvPr/>
        </p:nvSpPr>
        <p:spPr bwMode="auto">
          <a:xfrm>
            <a:off x="734411" y="1143000"/>
            <a:ext cx="7696200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</a:pPr>
            <a:r>
              <a:rPr lang="zh-TW" altLang="en-US" sz="4800" b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“</a:t>
            </a:r>
            <a:r>
              <a:rPr lang="zh-TW" altLang="en-US" sz="4800" b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以老</a:t>
            </a:r>
            <a:r>
              <a:rPr lang="zh-TW" altLang="en-US" sz="4800" b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師為中心的教學”</a:t>
            </a:r>
            <a:endParaRPr lang="en-US" altLang="zh-TW" sz="4800" b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  <a:p>
            <a:pPr algn="ctr">
              <a:spcAft>
                <a:spcPts val="1200"/>
              </a:spcAft>
            </a:pPr>
            <a:endParaRPr lang="en-US" altLang="zh-TW" sz="4800" b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  <a:p>
            <a:pPr algn="ctr">
              <a:spcAft>
                <a:spcPts val="1200"/>
              </a:spcAft>
            </a:pPr>
            <a:endParaRPr lang="en-US" altLang="zh-TW" sz="4800" b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  <a:p>
            <a:pPr algn="ctr">
              <a:spcAft>
                <a:spcPts val="1200"/>
              </a:spcAft>
            </a:pPr>
            <a:r>
              <a:rPr lang="zh-TW" altLang="en-US" sz="4800" b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“</a:t>
            </a:r>
            <a:r>
              <a:rPr lang="zh-TW" altLang="en-US" sz="4800" b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以</a:t>
            </a:r>
            <a:r>
              <a:rPr lang="zh-TW" altLang="en-US" sz="4800" b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學生為中心的</a:t>
            </a:r>
            <a:r>
              <a:rPr lang="zh-TW" altLang="en-US" sz="4800" b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學習</a:t>
            </a:r>
            <a:r>
              <a:rPr lang="zh-TW" altLang="en-US" sz="4800" b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”</a:t>
            </a:r>
            <a:endParaRPr lang="en-US" altLang="zh-TW" sz="4800" b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  <a:p>
            <a:pPr lvl="1" algn="ctr">
              <a:spcAft>
                <a:spcPts val="1200"/>
              </a:spcAft>
            </a:pPr>
            <a:r>
              <a:rPr lang="en-US" sz="4800" b="0" dirty="0" smtClean="0">
                <a:solidFill>
                  <a:srgbClr val="C00000"/>
                </a:solidFill>
                <a:latin typeface="Fawn Script" pitchFamily="2" charset="0"/>
              </a:rPr>
              <a:t> </a:t>
            </a:r>
            <a:endParaRPr lang="en-US" sz="4800" b="0" dirty="0">
              <a:solidFill>
                <a:srgbClr val="C00000"/>
              </a:solidFill>
              <a:latin typeface="Fawn Script" pitchFamily="2" charset="0"/>
            </a:endParaRPr>
          </a:p>
        </p:txBody>
      </p:sp>
      <p:sp>
        <p:nvSpPr>
          <p:cNvPr id="3" name="Up Arrow 2"/>
          <p:cNvSpPr/>
          <p:nvPr/>
        </p:nvSpPr>
        <p:spPr>
          <a:xfrm>
            <a:off x="3733800" y="2286000"/>
            <a:ext cx="381000" cy="1371600"/>
          </a:xfrm>
          <a:prstGeom prst="up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Up Arrow 5"/>
          <p:cNvSpPr/>
          <p:nvPr/>
        </p:nvSpPr>
        <p:spPr>
          <a:xfrm rot="10800000">
            <a:off x="4753304" y="2286000"/>
            <a:ext cx="381000" cy="1371600"/>
          </a:xfrm>
          <a:prstGeom prst="up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534400" cy="1066800"/>
          </a:xfrm>
        </p:spPr>
        <p:txBody>
          <a:bodyPr/>
          <a:lstStyle/>
          <a:p>
            <a:pPr algn="l" eaLnBrk="1" hangingPunct="1">
              <a:lnSpc>
                <a:spcPts val="5500"/>
              </a:lnSpc>
              <a:defRPr/>
            </a:pPr>
            <a:r>
              <a:rPr lang="en-US" sz="480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Balance between teacher center and</a:t>
            </a:r>
            <a:r>
              <a:rPr lang="en-US" sz="4800" dirty="0" smtClean="0">
                <a:solidFill>
                  <a:srgbClr val="B40000"/>
                </a:solidFill>
                <a:latin typeface="Calibri" pitchFamily="34" charset="0"/>
              </a:rPr>
              <a:t> </a:t>
            </a:r>
            <a:r>
              <a:rPr lang="en-US" sz="480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students center</a:t>
            </a:r>
            <a:endParaRPr lang="en-US" sz="4800" dirty="0">
              <a:solidFill>
                <a:srgbClr val="B4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5363" name="TextBox 6"/>
          <p:cNvSpPr txBox="1">
            <a:spLocks noChangeArrowheads="1"/>
          </p:cNvSpPr>
          <p:nvPr/>
        </p:nvSpPr>
        <p:spPr bwMode="auto">
          <a:xfrm>
            <a:off x="1066800" y="2005012"/>
            <a:ext cx="7467600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73088" indent="-573088">
              <a:lnSpc>
                <a:spcPct val="150000"/>
              </a:lnSpc>
              <a:buFont typeface="Wingdings" pitchFamily="2" charset="2"/>
              <a:buChar char="q"/>
              <a:tabLst>
                <a:tab pos="519113" algn="l"/>
              </a:tabLst>
              <a:defRPr/>
            </a:pPr>
            <a:r>
              <a:rPr lang="en-US" sz="4000" b="0" dirty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awn Script" pitchFamily="2" charset="0"/>
              </a:rPr>
              <a:t>Large group</a:t>
            </a:r>
          </a:p>
          <a:p>
            <a:pPr marL="573088" indent="-573088">
              <a:lnSpc>
                <a:spcPct val="150000"/>
              </a:lnSpc>
              <a:buFont typeface="Wingdings" pitchFamily="2" charset="2"/>
              <a:buChar char="q"/>
              <a:tabLst>
                <a:tab pos="519113" algn="l"/>
              </a:tabLst>
              <a:defRPr/>
            </a:pPr>
            <a:r>
              <a:rPr lang="en-US" sz="4000" b="0" dirty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awn Script" pitchFamily="2" charset="0"/>
              </a:rPr>
              <a:t>Small groups </a:t>
            </a:r>
          </a:p>
          <a:p>
            <a:pPr marL="573088" indent="-573088">
              <a:lnSpc>
                <a:spcPct val="150000"/>
              </a:lnSpc>
              <a:buFont typeface="Wingdings" pitchFamily="2" charset="2"/>
              <a:buChar char="q"/>
              <a:tabLst>
                <a:tab pos="519113" algn="l"/>
              </a:tabLst>
              <a:defRPr/>
            </a:pPr>
            <a:r>
              <a:rPr lang="en-US" sz="4000" b="0" dirty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awn Script" pitchFamily="2" charset="0"/>
              </a:rPr>
              <a:t>Work in pairs</a:t>
            </a:r>
          </a:p>
          <a:p>
            <a:pPr marL="573088" indent="-573088">
              <a:lnSpc>
                <a:spcPct val="150000"/>
              </a:lnSpc>
              <a:buFont typeface="Wingdings" pitchFamily="2" charset="2"/>
              <a:buChar char="q"/>
              <a:tabLst>
                <a:tab pos="519113" algn="l"/>
              </a:tabLst>
              <a:defRPr/>
            </a:pPr>
            <a:r>
              <a:rPr lang="en-US" sz="4000" b="0" dirty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awn Script" pitchFamily="2" charset="0"/>
              </a:rPr>
              <a:t>Individual work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1"/>
            <a:ext cx="8458200" cy="1143000"/>
          </a:xfrm>
        </p:spPr>
        <p:txBody>
          <a:bodyPr/>
          <a:lstStyle/>
          <a:p>
            <a:pPr marL="3263900" indent="-3263900" algn="l" eaLnBrk="1" hangingPunct="1">
              <a:defRPr/>
            </a:pPr>
            <a:r>
              <a:rPr lang="en-US" sz="4800" spc="-10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Large group - </a:t>
            </a:r>
            <a:r>
              <a:rPr lang="en-US" spc="-10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introduce new information</a:t>
            </a:r>
            <a:endParaRPr lang="en-US" spc="-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pitchFamily="34" charset="0"/>
            </a:endParaRPr>
          </a:p>
        </p:txBody>
      </p:sp>
      <p:sp>
        <p:nvSpPr>
          <p:cNvPr id="15363" name="TextBox 3"/>
          <p:cNvSpPr txBox="1">
            <a:spLocks noChangeArrowheads="1"/>
          </p:cNvSpPr>
          <p:nvPr/>
        </p:nvSpPr>
        <p:spPr bwMode="auto">
          <a:xfrm>
            <a:off x="914400" y="1981200"/>
            <a:ext cx="7391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143000" y="1512362"/>
            <a:ext cx="7162800" cy="4355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1313" indent="-341313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tabLst>
                <a:tab pos="341313" algn="l"/>
              </a:tabLst>
              <a:defRPr/>
            </a:pPr>
            <a:r>
              <a:rPr lang="en-US" sz="3600" b="0" spc="200" dirty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Teacher </a:t>
            </a:r>
            <a:r>
              <a:rPr lang="en-US" sz="3600" b="0" spc="20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center</a:t>
            </a:r>
            <a:endParaRPr lang="en-US" sz="3600" b="0" spc="200" dirty="0">
              <a:solidFill>
                <a:srgbClr val="B4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marL="341313" indent="-341313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tabLst>
                <a:tab pos="341313" algn="l"/>
              </a:tabLst>
              <a:defRPr/>
            </a:pPr>
            <a:r>
              <a:rPr lang="en-US" sz="3600" b="0" spc="200" dirty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Five to ten minutes</a:t>
            </a:r>
          </a:p>
          <a:p>
            <a:pPr marL="341313" indent="-341313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tabLst>
                <a:tab pos="341313" algn="l"/>
              </a:tabLst>
              <a:defRPr/>
            </a:pPr>
            <a:r>
              <a:rPr lang="en-US" sz="3600" b="0" spc="200" dirty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hlinkClick r:id="rId2" action="ppaction://hlinksldjump"/>
              </a:rPr>
              <a:t>Interactive PPT slideshow</a:t>
            </a:r>
            <a:endParaRPr lang="en-US" sz="3600" b="0" spc="200" dirty="0">
              <a:solidFill>
                <a:srgbClr val="B4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marL="341313" indent="-341313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tabLst>
                <a:tab pos="341313" algn="l"/>
              </a:tabLst>
              <a:defRPr/>
            </a:pPr>
            <a:r>
              <a:rPr lang="en-US" sz="3600" b="0" spc="200" dirty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hlinkClick r:id="rId3" action="ppaction://hlinkfile"/>
              </a:rPr>
              <a:t>Interactive SMART notebook lesson</a:t>
            </a:r>
            <a:endParaRPr lang="en-US" sz="3600" b="0" spc="200" dirty="0">
              <a:solidFill>
                <a:srgbClr val="B4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marL="341313" indent="-341313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tabLst>
                <a:tab pos="341313" algn="l"/>
              </a:tabLst>
              <a:defRPr/>
            </a:pPr>
            <a:r>
              <a:rPr lang="en-US" sz="3600" b="0" spc="200" dirty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Q and A</a:t>
            </a:r>
          </a:p>
          <a:p>
            <a:pPr marL="341313" indent="-341313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tabLst>
                <a:tab pos="341313" algn="l"/>
              </a:tabLst>
              <a:defRPr/>
            </a:pPr>
            <a:r>
              <a:rPr lang="en-US" sz="3600" b="0" spc="200" dirty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TPR Song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3352800" cy="1069975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80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Small groups</a:t>
            </a:r>
            <a:endParaRPr lang="en-US" sz="4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0200" y="1478101"/>
            <a:ext cx="6553200" cy="3801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1313" indent="-341313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3600" b="0" spc="20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Students </a:t>
            </a:r>
            <a:r>
              <a:rPr lang="en-US" sz="3600" b="0" spc="200" dirty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center</a:t>
            </a:r>
          </a:p>
          <a:p>
            <a:pPr marL="341313" indent="-341313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3600" b="0" spc="200" dirty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hlinkClick r:id="rId2" action="ppaction://hlinkfile"/>
              </a:rPr>
              <a:t>SMART board fun </a:t>
            </a:r>
            <a:r>
              <a:rPr lang="en-US" sz="3600" b="0" spc="20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hlinkClick r:id="rId2" action="ppaction://hlinkfile"/>
              </a:rPr>
              <a:t>games </a:t>
            </a:r>
            <a:endParaRPr lang="en-US" sz="3600" b="0" spc="200" dirty="0">
              <a:solidFill>
                <a:srgbClr val="B4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marL="341313" indent="-341313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3600" b="0" spc="200" dirty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Board game</a:t>
            </a:r>
          </a:p>
          <a:p>
            <a:pPr marL="341313" indent="-341313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3600" b="0" spc="200" dirty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Group </a:t>
            </a:r>
            <a:r>
              <a:rPr lang="en-US" sz="3600" b="0" spc="20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project</a:t>
            </a:r>
          </a:p>
          <a:p>
            <a:pPr marL="341313" indent="-341313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3600" b="0" spc="200" dirty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Role </a:t>
            </a:r>
            <a:r>
              <a:rPr lang="en-US" sz="3600" b="0" spc="20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Play</a:t>
            </a:r>
            <a:endParaRPr lang="en-US" sz="3600" b="0" spc="200" dirty="0">
              <a:solidFill>
                <a:srgbClr val="B4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marL="341313" indent="-341313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3600" b="0" spc="200" dirty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hlinkClick r:id="rId3" action="ppaction://hlinkpres?slideindex=1&amp;slidetitle="/>
              </a:rPr>
              <a:t>Fun Activities</a:t>
            </a:r>
            <a:endParaRPr lang="en-US" sz="3600" b="0" spc="200" dirty="0">
              <a:solidFill>
                <a:srgbClr val="B4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762000" y="301625"/>
            <a:ext cx="7848600" cy="1146175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800" spc="20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Work in Pairs</a:t>
            </a:r>
            <a:endParaRPr lang="en-US" sz="4800" spc="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0" y="1447800"/>
            <a:ext cx="769620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7338" indent="-287338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3600" b="0" spc="200" dirty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Student Center</a:t>
            </a:r>
          </a:p>
          <a:p>
            <a:pPr marL="287338" indent="-287338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3600" b="0" spc="200" dirty="0" err="1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hlinkClick r:id="rId2" action="ppaction://hlinksldjump"/>
              </a:rPr>
              <a:t>Kagan</a:t>
            </a:r>
            <a:r>
              <a:rPr lang="en-US" sz="3600" b="0" spc="200" dirty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hlinkClick r:id="rId2" action="ppaction://hlinksldjump"/>
              </a:rPr>
              <a:t> </a:t>
            </a:r>
            <a:r>
              <a:rPr lang="en-US" sz="3600" b="0" spc="20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hlinkClick r:id="rId2" action="ppaction://hlinksldjump"/>
              </a:rPr>
              <a:t>Structure</a:t>
            </a:r>
            <a:r>
              <a:rPr lang="en-US" sz="3600" b="0" spc="20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:</a:t>
            </a:r>
          </a:p>
          <a:p>
            <a:pPr marL="287338" indent="-287338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3600" b="0" spc="20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Shoulder </a:t>
            </a:r>
            <a:r>
              <a:rPr lang="en-US" sz="3600" b="0" spc="200" dirty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Partners </a:t>
            </a:r>
            <a:r>
              <a:rPr lang="en-US" sz="3600" b="0" spc="20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/ Face Partners</a:t>
            </a:r>
          </a:p>
          <a:p>
            <a:pPr marL="287338" indent="-287338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zh-TW" altLang="en-US" sz="3600" b="0" spc="200" dirty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字卡遊戲</a:t>
            </a:r>
            <a:endParaRPr lang="en-US" sz="3600" b="0" spc="200" dirty="0">
              <a:solidFill>
                <a:srgbClr val="B4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  <a:p>
            <a:pPr marL="287338" indent="-287338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zh-TW" altLang="en-US" sz="3600" b="0" spc="20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比手畫腳</a:t>
            </a:r>
            <a:endParaRPr lang="en-US" sz="3600" b="0" spc="200" dirty="0">
              <a:solidFill>
                <a:srgbClr val="B4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838200" y="381001"/>
            <a:ext cx="7620000" cy="9906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80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Individual work</a:t>
            </a:r>
            <a:endParaRPr lang="en-US" sz="4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1524000"/>
            <a:ext cx="7391400" cy="4632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1313" indent="-341313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US" sz="3600" b="0" spc="200" dirty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Student center - teacher serve as facilitator</a:t>
            </a:r>
          </a:p>
          <a:p>
            <a:pPr marL="341313" indent="-341313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3600" b="0" spc="200" dirty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Hands on-</a:t>
            </a:r>
          </a:p>
          <a:p>
            <a:pPr marL="798513" lvl="1" indent="-341313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3600" b="0" spc="200" dirty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Worksheet</a:t>
            </a:r>
          </a:p>
          <a:p>
            <a:pPr marL="798513" lvl="1" indent="-341313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3600" b="0" spc="20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Booklet</a:t>
            </a:r>
          </a:p>
          <a:p>
            <a:pPr marL="798513" lvl="1" indent="-341313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altLang="zh-TW" sz="3600" b="0" spc="20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Project</a:t>
            </a:r>
            <a:r>
              <a:rPr lang="en-US" sz="3600" spc="200" dirty="0">
                <a:solidFill>
                  <a:srgbClr val="B40000"/>
                </a:solidFill>
                <a:latin typeface="Calibri" pitchFamily="34" charset="0"/>
              </a:rPr>
              <a:t>	</a:t>
            </a:r>
          </a:p>
          <a:p>
            <a:pPr marL="341313" indent="-341313">
              <a:defRPr/>
            </a:pPr>
            <a:r>
              <a:rPr lang="en-US" sz="3600" spc="200" dirty="0">
                <a:solidFill>
                  <a:srgbClr val="B40000"/>
                </a:solidFill>
                <a:latin typeface="Calibri" pitchFamily="34" charset="0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325563"/>
          </a:xfrm>
        </p:spPr>
        <p:txBody>
          <a:bodyPr/>
          <a:lstStyle/>
          <a:p>
            <a:pPr algn="l">
              <a:defRPr/>
            </a:pPr>
            <a:r>
              <a:rPr lang="zh-TW" altLang="en-US" sz="540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awn Script" pitchFamily="2" charset="0"/>
              </a:rPr>
              <a:t>示範單元</a:t>
            </a:r>
            <a:r>
              <a:rPr lang="zh-TW" altLang="en-US" sz="5400" dirty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awn Script" pitchFamily="2" charset="0"/>
              </a:rPr>
              <a:t> </a:t>
            </a:r>
            <a:r>
              <a:rPr lang="zh-TW" altLang="en-US" sz="540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awn Script" pitchFamily="2" charset="0"/>
              </a:rPr>
              <a:t>一動物住在哪裡</a:t>
            </a:r>
            <a:r>
              <a:rPr lang="en-US" altLang="zh-TW" sz="540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awn Script" pitchFamily="2" charset="0"/>
              </a:rPr>
              <a:t>?</a:t>
            </a:r>
            <a:endParaRPr lang="en-US" sz="5400" dirty="0">
              <a:solidFill>
                <a:srgbClr val="B4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awn Script" pitchFamily="2" charset="0"/>
            </a:endParaRPr>
          </a:p>
        </p:txBody>
      </p:sp>
      <p:sp>
        <p:nvSpPr>
          <p:cNvPr id="20483" name="TextBox 3"/>
          <p:cNvSpPr txBox="1">
            <a:spLocks noChangeArrowheads="1"/>
          </p:cNvSpPr>
          <p:nvPr/>
        </p:nvSpPr>
        <p:spPr bwMode="auto">
          <a:xfrm>
            <a:off x="685800" y="1271855"/>
            <a:ext cx="79248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19113" indent="-519113">
              <a:spcAft>
                <a:spcPts val="1200"/>
              </a:spcAft>
              <a:defRPr/>
            </a:pPr>
            <a:r>
              <a:rPr lang="en-US" sz="3600" b="0" dirty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DFKai-SB" pitchFamily="65" charset="-120"/>
                <a:cs typeface="Arial" pitchFamily="34" charset="0"/>
              </a:rPr>
              <a:t>Large group: </a:t>
            </a:r>
            <a:r>
              <a:rPr lang="en-US" sz="3600" b="0" dirty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DFKai-SB" pitchFamily="65" charset="-120"/>
                <a:cs typeface="Arial" pitchFamily="34" charset="0"/>
                <a:hlinkClick r:id="rId2" action="ppaction://hlinkpres?slideindex=1&amp;slidetitle="/>
              </a:rPr>
              <a:t>PPT</a:t>
            </a:r>
            <a:r>
              <a:rPr lang="en-US" sz="3600" b="0" dirty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DFKai-SB" pitchFamily="65" charset="-120"/>
                <a:cs typeface="Arial" pitchFamily="34" charset="0"/>
              </a:rPr>
              <a:t> </a:t>
            </a:r>
            <a:r>
              <a:rPr lang="zh-TW" altLang="en-US" sz="3600" b="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DFKai-SB" pitchFamily="65" charset="-120"/>
                <a:cs typeface="Arial" pitchFamily="34" charset="0"/>
              </a:rPr>
              <a:t>介紹地形和動物</a:t>
            </a:r>
            <a:endParaRPr lang="en-US" sz="3600" b="0" dirty="0">
              <a:solidFill>
                <a:srgbClr val="B4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DFKai-SB" pitchFamily="65" charset="-120"/>
              <a:cs typeface="Arial" pitchFamily="34" charset="0"/>
            </a:endParaRPr>
          </a:p>
          <a:p>
            <a:pPr marL="3263900" indent="-3263900">
              <a:spcAft>
                <a:spcPts val="1200"/>
              </a:spcAft>
              <a:defRPr/>
            </a:pPr>
            <a:r>
              <a:rPr lang="en-US" sz="3600" b="0" dirty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DFKai-SB" pitchFamily="65" charset="-120"/>
                <a:cs typeface="Arial" pitchFamily="34" charset="0"/>
              </a:rPr>
              <a:t>Group practice: </a:t>
            </a:r>
            <a:r>
              <a:rPr lang="en-US" sz="3600" b="0" dirty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DFKai-SB" pitchFamily="65" charset="-120"/>
                <a:cs typeface="Arial" pitchFamily="34" charset="0"/>
                <a:hlinkClick r:id="rId3" action="ppaction://hlinkfile"/>
              </a:rPr>
              <a:t>SMART </a:t>
            </a:r>
            <a:r>
              <a:rPr lang="en-US" sz="3600" b="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DFKai-SB" pitchFamily="65" charset="-120"/>
                <a:cs typeface="Arial" pitchFamily="34" charset="0"/>
                <a:hlinkClick r:id="rId3" action="ppaction://hlinkfile"/>
              </a:rPr>
              <a:t>board</a:t>
            </a:r>
            <a:r>
              <a:rPr lang="zh-TW" altLang="en-US" sz="3600" b="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DFKai-SB" pitchFamily="65" charset="-120"/>
                <a:cs typeface="Arial" pitchFamily="34" charset="0"/>
                <a:hlinkClick r:id="rId3" action="ppaction://hlinkfile"/>
              </a:rPr>
              <a:t> </a:t>
            </a:r>
            <a:r>
              <a:rPr lang="en-US" altLang="zh-TW" sz="3600" b="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DFKai-SB" pitchFamily="65" charset="-120"/>
                <a:cs typeface="Arial" pitchFamily="34" charset="0"/>
                <a:hlinkClick r:id="rId3" action="ppaction://hlinkfile"/>
              </a:rPr>
              <a:t>game </a:t>
            </a:r>
            <a:r>
              <a:rPr lang="zh-TW" altLang="en-US" sz="3600" b="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DFKai-SB" pitchFamily="65" charset="-120"/>
                <a:cs typeface="Arial" pitchFamily="34" charset="0"/>
              </a:rPr>
              <a:t>練習動物名稱</a:t>
            </a:r>
            <a:endParaRPr lang="en-US" sz="3600" b="0" dirty="0">
              <a:solidFill>
                <a:srgbClr val="B4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DFKai-SB" pitchFamily="65" charset="-120"/>
              <a:cs typeface="Arial" pitchFamily="34" charset="0"/>
            </a:endParaRPr>
          </a:p>
          <a:p>
            <a:pPr>
              <a:spcAft>
                <a:spcPts val="1200"/>
              </a:spcAft>
              <a:defRPr/>
            </a:pPr>
            <a:r>
              <a:rPr lang="en-US" sz="3600" b="0" dirty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DFKai-SB" pitchFamily="65" charset="-120"/>
                <a:cs typeface="Arial" pitchFamily="34" charset="0"/>
              </a:rPr>
              <a:t>Small group practice - </a:t>
            </a:r>
            <a:r>
              <a:rPr lang="en-US" sz="3600" b="0" dirty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DFKai-SB" pitchFamily="65" charset="-120"/>
                <a:cs typeface="Arial" pitchFamily="34" charset="0"/>
                <a:hlinkClick r:id="rId4" action="ppaction://hlinkfile"/>
              </a:rPr>
              <a:t>dice </a:t>
            </a:r>
            <a:r>
              <a:rPr lang="en-US" sz="3600" b="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DFKai-SB" pitchFamily="65" charset="-120"/>
                <a:cs typeface="Arial" pitchFamily="34" charset="0"/>
                <a:hlinkClick r:id="rId4" action="ppaction://hlinkfile"/>
              </a:rPr>
              <a:t>game</a:t>
            </a:r>
            <a:endParaRPr lang="en-US" sz="3600" b="0" dirty="0" smtClean="0">
              <a:solidFill>
                <a:srgbClr val="B4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DFKai-SB" pitchFamily="65" charset="-120"/>
              <a:cs typeface="Arial" pitchFamily="34" charset="0"/>
            </a:endParaRPr>
          </a:p>
          <a:p>
            <a:pPr>
              <a:spcAft>
                <a:spcPts val="1200"/>
              </a:spcAft>
              <a:defRPr/>
            </a:pPr>
            <a:r>
              <a:rPr lang="en-US" sz="3600" b="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DFKai-SB" pitchFamily="65" charset="-120"/>
                <a:cs typeface="Arial" pitchFamily="34" charset="0"/>
              </a:rPr>
              <a:t>Individual </a:t>
            </a:r>
            <a:r>
              <a:rPr lang="en-US" sz="3600" b="0" dirty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DFKai-SB" pitchFamily="65" charset="-120"/>
                <a:cs typeface="Arial" pitchFamily="34" charset="0"/>
              </a:rPr>
              <a:t>work  -  </a:t>
            </a:r>
            <a:r>
              <a:rPr lang="en-US" altLang="zh-TW" sz="3600" b="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DFKai-SB" pitchFamily="65" charset="-120"/>
                <a:cs typeface="Arial" pitchFamily="34" charset="0"/>
              </a:rPr>
              <a:t>Animal project</a:t>
            </a:r>
            <a:endParaRPr lang="en-US" sz="3600" b="0" dirty="0">
              <a:solidFill>
                <a:srgbClr val="B4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DFKai-SB" pitchFamily="65" charset="-120"/>
              <a:cs typeface="Arial" pitchFamily="34" charset="0"/>
            </a:endParaRPr>
          </a:p>
          <a:p>
            <a:pPr>
              <a:spcAft>
                <a:spcPts val="1200"/>
              </a:spcAft>
              <a:defRPr/>
            </a:pPr>
            <a:r>
              <a:rPr lang="en-US" sz="3600" b="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DFKai-SB" pitchFamily="65" charset="-120"/>
                <a:cs typeface="Arial" pitchFamily="34" charset="0"/>
              </a:rPr>
              <a:t>Pair </a:t>
            </a:r>
            <a:r>
              <a:rPr lang="en-US" sz="3600" b="0" dirty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DFKai-SB" pitchFamily="65" charset="-120"/>
                <a:cs typeface="Arial" pitchFamily="34" charset="0"/>
              </a:rPr>
              <a:t>work  </a:t>
            </a:r>
            <a:r>
              <a:rPr lang="en-US" sz="3600" b="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DFKai-SB" pitchFamily="65" charset="-120"/>
                <a:cs typeface="Arial" pitchFamily="34" charset="0"/>
              </a:rPr>
              <a:t>–</a:t>
            </a:r>
            <a:r>
              <a:rPr lang="zh-TW" altLang="en-US" sz="3600" b="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DFKai-SB" pitchFamily="65" charset="-120"/>
                <a:cs typeface="Arial" pitchFamily="34" charset="0"/>
              </a:rPr>
              <a:t> </a:t>
            </a:r>
            <a:r>
              <a:rPr lang="en-US" sz="3600" b="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DFKai-SB" pitchFamily="65" charset="-120"/>
                <a:cs typeface="Arial" pitchFamily="34" charset="0"/>
              </a:rPr>
              <a:t>Rally Robin</a:t>
            </a:r>
            <a:r>
              <a:rPr lang="zh-TW" altLang="en-US" sz="3600" b="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DFKai-SB" pitchFamily="65" charset="-120"/>
                <a:cs typeface="Arial" pitchFamily="34" charset="0"/>
              </a:rPr>
              <a:t> </a:t>
            </a:r>
            <a:r>
              <a:rPr lang="zh-TW" altLang="en-US" sz="3600" b="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DFKai-SB" pitchFamily="65" charset="-120"/>
                <a:cs typeface="Arial" pitchFamily="34" charset="0"/>
                <a:hlinkClick r:id="rId5" action="ppaction://hlinkfile"/>
              </a:rPr>
              <a:t>相互提問</a:t>
            </a:r>
            <a:endParaRPr lang="en-US" sz="3600" b="0" dirty="0">
              <a:solidFill>
                <a:srgbClr val="B4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DFKai-SB" pitchFamily="65" charset="-120"/>
              <a:cs typeface="Arial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n-US" sz="3600" dirty="0" smtClean="0">
                <a:latin typeface="Calibri" pitchFamily="34" charset="0"/>
                <a:ea typeface="DFKai-SB" pitchFamily="65" charset="-120"/>
                <a:cs typeface="Arial" pitchFamily="34" charset="0"/>
              </a:rPr>
              <a:t> </a:t>
            </a:r>
            <a:endParaRPr lang="en-US" sz="3600" dirty="0">
              <a:latin typeface="Calibri" pitchFamily="34" charset="0"/>
              <a:ea typeface="DFKai-SB" pitchFamily="65" charset="-12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2145"/>
            <a:ext cx="8229600" cy="1043255"/>
          </a:xfrm>
        </p:spPr>
        <p:txBody>
          <a:bodyPr/>
          <a:lstStyle/>
          <a:p>
            <a:pPr algn="l">
              <a:defRPr/>
            </a:pPr>
            <a:r>
              <a:rPr lang="zh-TW" altLang="en-US" sz="540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awn Script" pitchFamily="2" charset="0"/>
              </a:rPr>
              <a:t>示範單元</a:t>
            </a:r>
            <a:r>
              <a:rPr lang="zh-TW" altLang="en-US" sz="5400" dirty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awn Script" pitchFamily="2" charset="0"/>
              </a:rPr>
              <a:t> </a:t>
            </a:r>
            <a:r>
              <a:rPr lang="zh-TW" altLang="en-US" sz="540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awn Script" pitchFamily="2" charset="0"/>
              </a:rPr>
              <a:t>一點中國菜</a:t>
            </a:r>
            <a:endParaRPr lang="en-US" sz="5400" dirty="0">
              <a:solidFill>
                <a:srgbClr val="B4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awn Script" pitchFamily="2" charset="0"/>
            </a:endParaRPr>
          </a:p>
        </p:txBody>
      </p:sp>
      <p:sp>
        <p:nvSpPr>
          <p:cNvPr id="20483" name="TextBox 3"/>
          <p:cNvSpPr txBox="1">
            <a:spLocks noChangeArrowheads="1"/>
          </p:cNvSpPr>
          <p:nvPr/>
        </p:nvSpPr>
        <p:spPr bwMode="auto">
          <a:xfrm>
            <a:off x="685800" y="1271855"/>
            <a:ext cx="7924800" cy="4308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19113" indent="-519113">
              <a:spcAft>
                <a:spcPts val="1200"/>
              </a:spcAft>
              <a:defRPr/>
            </a:pPr>
            <a:r>
              <a:rPr lang="en-US" sz="3600" b="0" dirty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DFKai-SB" pitchFamily="65" charset="-120"/>
                <a:cs typeface="Arial" pitchFamily="34" charset="0"/>
              </a:rPr>
              <a:t>Large group: </a:t>
            </a:r>
            <a:r>
              <a:rPr lang="en-US" sz="3600" b="0" dirty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DFKai-SB" pitchFamily="65" charset="-120"/>
                <a:cs typeface="Arial" pitchFamily="34" charset="0"/>
                <a:hlinkClick r:id="rId2" action="ppaction://hlinkpres?slideindex=1&amp;slidetitle="/>
              </a:rPr>
              <a:t>PPT</a:t>
            </a:r>
            <a:r>
              <a:rPr lang="en-US" sz="3600" b="0" dirty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DFKai-SB" pitchFamily="65" charset="-120"/>
                <a:cs typeface="Arial" pitchFamily="34" charset="0"/>
              </a:rPr>
              <a:t> </a:t>
            </a:r>
            <a:r>
              <a:rPr lang="zh-TW" altLang="en-US" sz="3600" b="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DFKai-SB" pitchFamily="65" charset="-120"/>
                <a:cs typeface="Arial" pitchFamily="34" charset="0"/>
              </a:rPr>
              <a:t>介紹各種不同的食物</a:t>
            </a:r>
            <a:endParaRPr lang="en-US" sz="3600" b="0" dirty="0">
              <a:solidFill>
                <a:srgbClr val="B4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DFKai-SB" pitchFamily="65" charset="-120"/>
              <a:cs typeface="Arial" pitchFamily="34" charset="0"/>
            </a:endParaRPr>
          </a:p>
          <a:p>
            <a:pPr marL="4225925" indent="-4225925">
              <a:spcAft>
                <a:spcPts val="1200"/>
              </a:spcAft>
              <a:defRPr/>
            </a:pPr>
            <a:r>
              <a:rPr lang="en-US" sz="3600" b="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DFKai-SB" pitchFamily="65" charset="-120"/>
                <a:cs typeface="Arial" pitchFamily="34" charset="0"/>
              </a:rPr>
              <a:t>Small </a:t>
            </a:r>
            <a:r>
              <a:rPr lang="en-US" sz="3600" b="0" dirty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DFKai-SB" pitchFamily="65" charset="-120"/>
                <a:cs typeface="Arial" pitchFamily="34" charset="0"/>
              </a:rPr>
              <a:t>group practice </a:t>
            </a:r>
            <a:r>
              <a:rPr lang="en-US" sz="3600" b="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DFKai-SB" pitchFamily="65" charset="-120"/>
                <a:cs typeface="Arial" pitchFamily="34" charset="0"/>
              </a:rPr>
              <a:t>– </a:t>
            </a:r>
            <a:r>
              <a:rPr lang="en-US" sz="3600" b="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DFKai-SB" pitchFamily="65" charset="-120"/>
                <a:cs typeface="Arial" pitchFamily="34" charset="0"/>
                <a:hlinkClick r:id="rId3" action="ppaction://hlinksldjump"/>
              </a:rPr>
              <a:t>Simultaneous </a:t>
            </a:r>
            <a:r>
              <a:rPr lang="en-US" altLang="zh-TW" sz="3600" b="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DFKai-SB" pitchFamily="65" charset="-120"/>
                <a:cs typeface="Arial" pitchFamily="34" charset="0"/>
                <a:hlinkClick r:id="rId3" action="ppaction://hlinksldjump"/>
              </a:rPr>
              <a:t>Round Table</a:t>
            </a:r>
            <a:endParaRPr lang="en-US" sz="3600" b="0" dirty="0">
              <a:solidFill>
                <a:srgbClr val="B4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DFKai-SB" pitchFamily="65" charset="-120"/>
              <a:cs typeface="Arial" pitchFamily="34" charset="0"/>
            </a:endParaRPr>
          </a:p>
          <a:p>
            <a:pPr>
              <a:spcAft>
                <a:spcPts val="1200"/>
              </a:spcAft>
              <a:defRPr/>
            </a:pPr>
            <a:r>
              <a:rPr lang="en-US" sz="3600" b="0" dirty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DFKai-SB" pitchFamily="65" charset="-120"/>
                <a:cs typeface="Arial" pitchFamily="34" charset="0"/>
              </a:rPr>
              <a:t>Pair work  </a:t>
            </a:r>
            <a:r>
              <a:rPr lang="en-US" sz="3600" b="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DFKai-SB" pitchFamily="65" charset="-120"/>
                <a:cs typeface="Arial" pitchFamily="34" charset="0"/>
              </a:rPr>
              <a:t>–</a:t>
            </a:r>
            <a:r>
              <a:rPr lang="zh-TW" altLang="en-US" sz="3600" b="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DFKai-SB" pitchFamily="65" charset="-120"/>
                <a:cs typeface="Arial" pitchFamily="34" charset="0"/>
              </a:rPr>
              <a:t> </a:t>
            </a:r>
            <a:r>
              <a:rPr lang="en-US" sz="3600" b="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DFKai-SB" pitchFamily="65" charset="-120"/>
                <a:cs typeface="Arial" pitchFamily="34" charset="0"/>
                <a:hlinkClick r:id="rId4" action="ppaction://hlinksldjump"/>
              </a:rPr>
              <a:t>Rally Robin</a:t>
            </a:r>
            <a:r>
              <a:rPr lang="zh-TW" altLang="en-US" sz="3600" b="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DFKai-SB" pitchFamily="65" charset="-120"/>
                <a:cs typeface="Arial" pitchFamily="34" charset="0"/>
                <a:hlinkClick r:id="rId4" action="ppaction://hlinksldjump"/>
              </a:rPr>
              <a:t> </a:t>
            </a:r>
            <a:r>
              <a:rPr lang="zh-TW" altLang="en-US" sz="3600" b="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DFKai-SB" pitchFamily="65" charset="-120"/>
                <a:cs typeface="Arial" pitchFamily="34" charset="0"/>
              </a:rPr>
              <a:t>相互提問</a:t>
            </a:r>
            <a:endParaRPr lang="en-US" sz="3600" b="0" dirty="0">
              <a:solidFill>
                <a:srgbClr val="B4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DFKai-SB" pitchFamily="65" charset="-120"/>
              <a:cs typeface="Arial" pitchFamily="34" charset="0"/>
            </a:endParaRPr>
          </a:p>
          <a:p>
            <a:pPr marL="3084513" indent="-3084513">
              <a:spcAft>
                <a:spcPts val="1200"/>
              </a:spcAft>
              <a:defRPr/>
            </a:pPr>
            <a:r>
              <a:rPr lang="en-US" sz="3600" b="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DFKai-SB" pitchFamily="65" charset="-120"/>
                <a:cs typeface="Arial" pitchFamily="34" charset="0"/>
              </a:rPr>
              <a:t>Presentation -  </a:t>
            </a:r>
            <a:r>
              <a:rPr lang="zh-TW" altLang="en-US" sz="3600" b="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DFKai-SB" pitchFamily="65" charset="-120"/>
                <a:cs typeface="Arial" pitchFamily="34" charset="0"/>
              </a:rPr>
              <a:t>角色扮演</a:t>
            </a:r>
            <a:r>
              <a:rPr lang="en-US" altLang="zh-TW" sz="3600" b="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DFKai-SB" pitchFamily="65" charset="-120"/>
                <a:cs typeface="Arial" pitchFamily="34" charset="0"/>
              </a:rPr>
              <a:t>: </a:t>
            </a:r>
            <a:r>
              <a:rPr lang="zh-TW" altLang="en-US" sz="3600" b="0" dirty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DFKai-SB" pitchFamily="65" charset="-120"/>
                <a:cs typeface="Arial" pitchFamily="34" charset="0"/>
                <a:hlinkClick r:id="rId5" action="ppaction://hlinkfile"/>
              </a:rPr>
              <a:t>點</a:t>
            </a:r>
            <a:r>
              <a:rPr lang="zh-TW" altLang="en-US" sz="3600" b="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DFKai-SB" pitchFamily="65" charset="-120"/>
                <a:cs typeface="Arial" pitchFamily="34" charset="0"/>
                <a:hlinkClick r:id="rId5" action="ppaction://hlinkfile"/>
              </a:rPr>
              <a:t>中國菜</a:t>
            </a:r>
            <a:endParaRPr lang="en-US" sz="3600" b="0" dirty="0" smtClean="0">
              <a:solidFill>
                <a:srgbClr val="B4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DFKai-SB" pitchFamily="65" charset="-120"/>
              <a:cs typeface="Arial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n-US" sz="3600" dirty="0" smtClean="0">
                <a:latin typeface="Calibri" pitchFamily="34" charset="0"/>
                <a:ea typeface="DFKai-SB" pitchFamily="65" charset="-120"/>
                <a:cs typeface="Arial" pitchFamily="34" charset="0"/>
              </a:rPr>
              <a:t> </a:t>
            </a:r>
            <a:endParaRPr lang="en-US" sz="3600" dirty="0">
              <a:latin typeface="Calibri" pitchFamily="34" charset="0"/>
              <a:ea typeface="DFKai-SB" pitchFamily="65" charset="-12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84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1447800"/>
            <a:ext cx="8148664" cy="20574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6600" b="0" dirty="0">
                <a:solidFill>
                  <a:srgbClr val="C00000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How to </a:t>
            </a:r>
            <a:r>
              <a:rPr lang="en-US" sz="6600" b="0" dirty="0" smtClean="0">
                <a:solidFill>
                  <a:srgbClr val="C00000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make an Animated PPT</a:t>
            </a:r>
            <a:endParaRPr lang="en-US" sz="6600" b="0" dirty="0">
              <a:solidFill>
                <a:srgbClr val="C00000"/>
              </a:solidFill>
              <a:effectLst>
                <a:outerShdw blurRad="50800" dist="50800" dir="2700000" algn="tl" rotWithShape="0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Action Button: Forward or Next 4">
            <a:hlinkClick r:id="rId2" action="ppaction://hlinksldjump" highlightClick="1">
              <a:snd r:embed="rId3" name="chimes.wav"/>
            </a:hlinkClick>
          </p:cNvPr>
          <p:cNvSpPr/>
          <p:nvPr/>
        </p:nvSpPr>
        <p:spPr>
          <a:xfrm>
            <a:off x="3886200" y="4648200"/>
            <a:ext cx="1295400" cy="838200"/>
          </a:xfrm>
          <a:prstGeom prst="actionButtonForwardNext">
            <a:avLst/>
          </a:prstGeom>
          <a:solidFill>
            <a:srgbClr val="FF99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612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Line 2"/>
          <p:cNvSpPr>
            <a:spLocks noChangeShapeType="1"/>
          </p:cNvSpPr>
          <p:nvPr/>
        </p:nvSpPr>
        <p:spPr bwMode="auto">
          <a:xfrm>
            <a:off x="0" y="304800"/>
            <a:ext cx="9144000" cy="0"/>
          </a:xfrm>
          <a:prstGeom prst="line">
            <a:avLst/>
          </a:prstGeom>
          <a:noFill/>
          <a:ln w="19050">
            <a:solidFill>
              <a:srgbClr val="FEFE8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101" name="Text Box 21"/>
          <p:cNvSpPr txBox="1">
            <a:spLocks noChangeArrowheads="1"/>
          </p:cNvSpPr>
          <p:nvPr/>
        </p:nvSpPr>
        <p:spPr bwMode="auto">
          <a:xfrm>
            <a:off x="1828800" y="990599"/>
            <a:ext cx="54102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zh-TW" altLang="en-US" sz="9600" b="0" spc="10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因材施教</a:t>
            </a:r>
            <a:endParaRPr lang="en-US" sz="9600" b="0" spc="100" dirty="0">
              <a:solidFill>
                <a:srgbClr val="B4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8210" name="Text Box 22"/>
          <p:cNvSpPr txBox="1">
            <a:spLocks noChangeArrowheads="1"/>
          </p:cNvSpPr>
          <p:nvPr/>
        </p:nvSpPr>
        <p:spPr bwMode="auto">
          <a:xfrm>
            <a:off x="1676400" y="3810000"/>
            <a:ext cx="5791200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5000" dirty="0">
                <a:solidFill>
                  <a:srgbClr val="B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awn Script" pitchFamily="2" charset="0"/>
              </a:rPr>
              <a:t>Teach kids, not lessons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4610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4610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6" presetClass="emph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82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 animBg="1"/>
      <p:bldP spid="46101" grpId="0"/>
      <p:bldP spid="82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Documents and Settings\yuang\Local Settings\Temporary Internet Files\Content.IE5\U0VCB95G\MCj0286930000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685800"/>
            <a:ext cx="36576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400300" y="4114800"/>
            <a:ext cx="4343400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zh-TW" altLang="en-US" sz="9600" dirty="0" smtClean="0">
                <a:ln w="11430"/>
                <a:solidFill>
                  <a:srgbClr val="B4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再見</a:t>
            </a:r>
            <a:endParaRPr lang="zh-TW" altLang="en-US" sz="9600" dirty="0">
              <a:ln w="11430"/>
              <a:solidFill>
                <a:srgbClr val="B4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2.22222E-6 C 0.18872 -0.07986 0.30816 -0.20185 0.30816 -0.33796 C 0.30816 -0.47268 0.18872 -0.59491 -2.77778E-7 -0.67639 C -0.18976 -0.59491 -0.30851 -0.47268 -0.30851 -0.33796 C -0.30851 -0.20185 -0.18976 -0.07986 -2.77778E-7 -2.22222E-6 Z " pathEditMode="relative" rAng="16200000" ptsTypes="fffff">
                                      <p:cBhvr>
                                        <p:cTn id="9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33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1" descr="http://www.kaganonline.com/Newsletter/imagesforthisissueonly/ttt_photo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657600"/>
            <a:ext cx="4191000" cy="280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WordArt 4"/>
          <p:cNvSpPr>
            <a:spLocks noChangeArrowheads="1" noChangeShapeType="1" noTextEdit="1"/>
          </p:cNvSpPr>
          <p:nvPr/>
        </p:nvSpPr>
        <p:spPr bwMode="auto">
          <a:xfrm>
            <a:off x="2133600" y="533400"/>
            <a:ext cx="4724400" cy="114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Kagan </a:t>
            </a:r>
          </a:p>
        </p:txBody>
      </p:sp>
      <p:sp>
        <p:nvSpPr>
          <p:cNvPr id="13316" name="WordArt 4"/>
          <p:cNvSpPr>
            <a:spLocks noChangeArrowheads="1" noChangeShapeType="1" noTextEdit="1"/>
          </p:cNvSpPr>
          <p:nvPr/>
        </p:nvSpPr>
        <p:spPr bwMode="auto">
          <a:xfrm>
            <a:off x="1676400" y="2209800"/>
            <a:ext cx="60198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Hands-on Cooperative Learning</a:t>
            </a:r>
          </a:p>
        </p:txBody>
      </p:sp>
    </p:spTree>
    <p:extLst>
      <p:ext uri="{BB962C8B-B14F-4D97-AF65-F5344CB8AC3E}">
        <p14:creationId xmlns:p14="http://schemas.microsoft.com/office/powerpoint/2010/main" val="324793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WordArt 4"/>
          <p:cNvSpPr>
            <a:spLocks noChangeArrowheads="1" noChangeShapeType="1" noTextEdit="1"/>
          </p:cNvSpPr>
          <p:nvPr/>
        </p:nvSpPr>
        <p:spPr bwMode="auto">
          <a:xfrm>
            <a:off x="685800" y="304800"/>
            <a:ext cx="50292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Basic Kagan Structures:  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667407" y="1295400"/>
            <a:ext cx="7772400" cy="5181600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274320" indent="-274320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defRPr/>
            </a:pPr>
            <a:r>
              <a:rPr lang="en-US" sz="3100" dirty="0" err="1">
                <a:latin typeface="Arial" pitchFamily="34" charset="0"/>
                <a:cs typeface="Arial" pitchFamily="34" charset="0"/>
              </a:rPr>
              <a:t>RallyRobin</a:t>
            </a:r>
            <a:r>
              <a:rPr lang="en-US" sz="3100" dirty="0">
                <a:latin typeface="Arial" pitchFamily="34" charset="0"/>
                <a:cs typeface="Arial" pitchFamily="34" charset="0"/>
              </a:rPr>
              <a:t> (2) &amp; </a:t>
            </a:r>
            <a:r>
              <a:rPr lang="en-US" sz="3100" dirty="0" err="1">
                <a:latin typeface="Arial" pitchFamily="34" charset="0"/>
                <a:cs typeface="Arial" pitchFamily="34" charset="0"/>
              </a:rPr>
              <a:t>RoundRobin</a:t>
            </a:r>
            <a:r>
              <a:rPr lang="en-US" sz="3100" dirty="0">
                <a:latin typeface="Arial" pitchFamily="34" charset="0"/>
                <a:cs typeface="Arial" pitchFamily="34" charset="0"/>
              </a:rPr>
              <a:t> (4): </a:t>
            </a:r>
          </a:p>
          <a:p>
            <a:pPr marL="538163" lvl="1" indent="-273050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r>
              <a:rPr lang="en-US" sz="3100" b="0" dirty="0">
                <a:latin typeface="Arial" pitchFamily="34" charset="0"/>
                <a:cs typeface="Arial" pitchFamily="34" charset="0"/>
              </a:rPr>
              <a:t>Students take turns responding orally. In </a:t>
            </a:r>
            <a:r>
              <a:rPr lang="en-US" sz="3100" b="0" dirty="0" err="1">
                <a:latin typeface="Arial" pitchFamily="34" charset="0"/>
                <a:cs typeface="Arial" pitchFamily="34" charset="0"/>
              </a:rPr>
              <a:t>RallyRobin</a:t>
            </a:r>
            <a:r>
              <a:rPr lang="en-US" sz="3100" b="0" dirty="0">
                <a:latin typeface="Arial" pitchFamily="34" charset="0"/>
                <a:cs typeface="Arial" pitchFamily="34" charset="0"/>
              </a:rPr>
              <a:t>, partners take turns. In </a:t>
            </a:r>
            <a:r>
              <a:rPr lang="en-US" sz="3100" b="0" dirty="0" err="1">
                <a:latin typeface="Arial" pitchFamily="34" charset="0"/>
                <a:cs typeface="Arial" pitchFamily="34" charset="0"/>
              </a:rPr>
              <a:t>RoundRobin</a:t>
            </a:r>
            <a:r>
              <a:rPr lang="en-US" sz="3100" b="0" dirty="0">
                <a:latin typeface="Arial" pitchFamily="34" charset="0"/>
                <a:cs typeface="Arial" pitchFamily="34" charset="0"/>
              </a:rPr>
              <a:t>, students take turns in their team (table).</a:t>
            </a:r>
          </a:p>
          <a:p>
            <a:pPr marL="274320" indent="-274320" eaLnBrk="1" fontAlgn="auto" hangingPunct="1"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defRPr/>
            </a:pPr>
            <a:r>
              <a:rPr lang="en-US" sz="3100" dirty="0" err="1">
                <a:latin typeface="Arial" pitchFamily="34" charset="0"/>
                <a:cs typeface="Arial" pitchFamily="34" charset="0"/>
              </a:rPr>
              <a:t>RallyTable</a:t>
            </a:r>
            <a:r>
              <a:rPr lang="en-US" sz="3100" dirty="0">
                <a:latin typeface="Arial" pitchFamily="34" charset="0"/>
                <a:cs typeface="Arial" pitchFamily="34" charset="0"/>
              </a:rPr>
              <a:t> &amp; </a:t>
            </a:r>
            <a:r>
              <a:rPr lang="en-US" sz="3100" dirty="0" err="1">
                <a:latin typeface="Arial" pitchFamily="34" charset="0"/>
                <a:cs typeface="Arial" pitchFamily="34" charset="0"/>
              </a:rPr>
              <a:t>RoundTable</a:t>
            </a:r>
            <a:r>
              <a:rPr lang="en-US" sz="3100" dirty="0">
                <a:latin typeface="Arial" pitchFamily="34" charset="0"/>
                <a:cs typeface="Arial" pitchFamily="34" charset="0"/>
              </a:rPr>
              <a:t>:</a:t>
            </a:r>
          </a:p>
          <a:p>
            <a:pPr marL="531813" indent="-258763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r>
              <a:rPr lang="en-US" sz="3100" b="0" dirty="0">
                <a:latin typeface="Arial" pitchFamily="34" charset="0"/>
                <a:cs typeface="Arial" pitchFamily="34" charset="0"/>
              </a:rPr>
              <a:t>Students take turns generating written responses. In </a:t>
            </a:r>
            <a:r>
              <a:rPr lang="en-US" sz="3100" b="0" dirty="0" err="1">
                <a:latin typeface="Arial" pitchFamily="34" charset="0"/>
                <a:cs typeface="Arial" pitchFamily="34" charset="0"/>
              </a:rPr>
              <a:t>RoundTable</a:t>
            </a:r>
            <a:r>
              <a:rPr lang="en-US" sz="3100" b="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3100" b="0" dirty="0" err="1">
                <a:latin typeface="Arial" pitchFamily="34" charset="0"/>
                <a:cs typeface="Arial" pitchFamily="34" charset="0"/>
              </a:rPr>
              <a:t>studens</a:t>
            </a:r>
            <a:r>
              <a:rPr lang="en-US" sz="3100" b="0" dirty="0">
                <a:latin typeface="Arial" pitchFamily="34" charset="0"/>
                <a:cs typeface="Arial" pitchFamily="34" charset="0"/>
              </a:rPr>
              <a:t> take turns in their teams. In </a:t>
            </a:r>
            <a:r>
              <a:rPr lang="en-US" sz="3100" b="0" dirty="0" err="1">
                <a:latin typeface="Arial" pitchFamily="34" charset="0"/>
                <a:cs typeface="Arial" pitchFamily="34" charset="0"/>
              </a:rPr>
              <a:t>RallyRobin</a:t>
            </a:r>
            <a:r>
              <a:rPr lang="en-US" sz="3100" b="0" dirty="0">
                <a:latin typeface="Arial" pitchFamily="34" charset="0"/>
                <a:cs typeface="Arial" pitchFamily="34" charset="0"/>
              </a:rPr>
              <a:t>, partners take turns.</a:t>
            </a:r>
          </a:p>
          <a:p>
            <a:pPr marL="274320" indent="-274320" eaLnBrk="1" fontAlgn="auto" hangingPunct="1"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defRPr/>
            </a:pPr>
            <a:r>
              <a:rPr lang="en-US" sz="3100" dirty="0" err="1">
                <a:latin typeface="Arial" pitchFamily="34" charset="0"/>
                <a:cs typeface="Arial" pitchFamily="34" charset="0"/>
              </a:rPr>
              <a:t>StandUp-HandUp-PairUp</a:t>
            </a:r>
            <a:r>
              <a:rPr lang="en-US" sz="3100" dirty="0">
                <a:latin typeface="Arial" pitchFamily="34" charset="0"/>
                <a:cs typeface="Arial" pitchFamily="34" charset="0"/>
              </a:rPr>
              <a:t>:</a:t>
            </a:r>
            <a:r>
              <a:rPr lang="en-US" sz="3100" b="0" dirty="0">
                <a:latin typeface="Arial" pitchFamily="34" charset="0"/>
                <a:cs typeface="Arial" pitchFamily="34" charset="0"/>
              </a:rPr>
              <a:t> </a:t>
            </a:r>
          </a:p>
          <a:p>
            <a:pPr marL="450850" lvl="1" indent="-177800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>
                <a:tab pos="627063" algn="l"/>
              </a:tabLst>
              <a:defRPr/>
            </a:pPr>
            <a:r>
              <a:rPr lang="en-US" sz="3100" b="0" dirty="0">
                <a:latin typeface="Arial" pitchFamily="34" charset="0"/>
                <a:cs typeface="Arial" pitchFamily="34" charset="0"/>
              </a:rPr>
              <a:t>Students stand up, put their hands up, and quickly find a partner with whom to share or discuss.</a:t>
            </a:r>
          </a:p>
          <a:p>
            <a:pPr marL="274320" indent="-274320" eaLnBrk="1" fontAlgn="auto" hangingPunct="1"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defRPr/>
            </a:pPr>
            <a:r>
              <a:rPr lang="en-US" sz="3100" dirty="0">
                <a:latin typeface="Arial" pitchFamily="34" charset="0"/>
                <a:cs typeface="Arial" pitchFamily="34" charset="0"/>
              </a:rPr>
              <a:t>Inside-Outside Circle:</a:t>
            </a:r>
          </a:p>
          <a:p>
            <a:pPr marL="450850" lvl="1" indent="-177800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r>
              <a:rPr lang="en-US" sz="3100" b="0" dirty="0">
                <a:latin typeface="Arial" pitchFamily="34" charset="0"/>
                <a:cs typeface="Arial" pitchFamily="34" charset="0"/>
              </a:rPr>
              <a:t>Students rotate in concentric circles to face new partners for sharing, quizzing, or problem solving.</a:t>
            </a:r>
          </a:p>
          <a:p>
            <a:pPr marL="450850" lvl="1" indent="-177800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>
                <a:tab pos="627063" algn="l"/>
              </a:tabLst>
              <a:defRPr/>
            </a:pPr>
            <a:endParaRPr lang="en-US" sz="2400" b="0" dirty="0">
              <a:latin typeface="+mn-lt"/>
            </a:endParaRPr>
          </a:p>
        </p:txBody>
      </p:sp>
      <p:sp>
        <p:nvSpPr>
          <p:cNvPr id="4" name="Action Button: Return 3">
            <a:hlinkClick r:id="rId3" action="ppaction://hlinksldjump" highlightClick="1"/>
          </p:cNvPr>
          <p:cNvSpPr/>
          <p:nvPr/>
        </p:nvSpPr>
        <p:spPr>
          <a:xfrm>
            <a:off x="8382000" y="6324600"/>
            <a:ext cx="381000" cy="30480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308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super%20reading%20buddy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914400"/>
            <a:ext cx="2362200" cy="177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914400" y="2133600"/>
            <a:ext cx="76200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50850" indent="-450850" eaLnBrk="1" hangingPunct="1">
              <a:lnSpc>
                <a:spcPct val="90000"/>
              </a:lnSpc>
              <a:spcBef>
                <a:spcPct val="20000"/>
              </a:spcBef>
              <a:buFontTx/>
              <a:buAutoNum type="arabicPeriod"/>
            </a:pPr>
            <a:r>
              <a:rPr lang="en-US" sz="2800" b="0">
                <a:solidFill>
                  <a:srgbClr val="1C1C1C"/>
                </a:solidFill>
                <a:latin typeface="Arial" charset="0"/>
                <a:cs typeface="Arial" charset="0"/>
              </a:rPr>
              <a:t>Stand Up, Hand Up, Pair Up</a:t>
            </a:r>
          </a:p>
          <a:p>
            <a:pPr marL="450850" indent="-450850" eaLnBrk="1" hangingPunct="1">
              <a:lnSpc>
                <a:spcPct val="90000"/>
              </a:lnSpc>
              <a:spcBef>
                <a:spcPct val="20000"/>
              </a:spcBef>
              <a:buFontTx/>
              <a:buAutoNum type="arabicPeriod"/>
            </a:pPr>
            <a:r>
              <a:rPr lang="en-US" sz="2800" b="0">
                <a:solidFill>
                  <a:srgbClr val="1C1C1C"/>
                </a:solidFill>
                <a:latin typeface="Arial" charset="0"/>
                <a:cs typeface="Arial" charset="0"/>
              </a:rPr>
              <a:t>Partner A Quizzes B.</a:t>
            </a:r>
          </a:p>
          <a:p>
            <a:pPr marL="450850" indent="-450850" eaLnBrk="1" hangingPunct="1">
              <a:lnSpc>
                <a:spcPct val="90000"/>
              </a:lnSpc>
              <a:spcBef>
                <a:spcPct val="20000"/>
              </a:spcBef>
              <a:buFontTx/>
              <a:buAutoNum type="arabicPeriod"/>
            </a:pPr>
            <a:r>
              <a:rPr lang="en-US" sz="2800" b="0">
                <a:solidFill>
                  <a:srgbClr val="1C1C1C"/>
                </a:solidFill>
                <a:latin typeface="Arial" charset="0"/>
                <a:cs typeface="Arial" charset="0"/>
              </a:rPr>
              <a:t>Partner B Answers.</a:t>
            </a:r>
          </a:p>
          <a:p>
            <a:pPr marL="450850" indent="-450850" eaLnBrk="1" hangingPunct="1">
              <a:lnSpc>
                <a:spcPct val="90000"/>
              </a:lnSpc>
              <a:spcBef>
                <a:spcPct val="20000"/>
              </a:spcBef>
              <a:buFontTx/>
              <a:buAutoNum type="arabicPeriod"/>
            </a:pPr>
            <a:r>
              <a:rPr lang="en-US" sz="2800" b="0">
                <a:solidFill>
                  <a:srgbClr val="1C1C1C"/>
                </a:solidFill>
                <a:latin typeface="Arial" charset="0"/>
                <a:cs typeface="Arial" charset="0"/>
              </a:rPr>
              <a:t>Partner A Coaches and Praises.</a:t>
            </a:r>
          </a:p>
          <a:p>
            <a:pPr marL="450850" indent="-450850" eaLnBrk="1" hangingPunct="1">
              <a:lnSpc>
                <a:spcPct val="90000"/>
              </a:lnSpc>
              <a:spcBef>
                <a:spcPct val="20000"/>
              </a:spcBef>
              <a:buFontTx/>
              <a:buAutoNum type="arabicPeriod"/>
            </a:pPr>
            <a:r>
              <a:rPr lang="en-US" sz="2800" b="0">
                <a:solidFill>
                  <a:srgbClr val="1C1C1C"/>
                </a:solidFill>
                <a:latin typeface="Arial" charset="0"/>
                <a:cs typeface="Arial" charset="0"/>
              </a:rPr>
              <a:t>Switch Roles and Repeat.</a:t>
            </a:r>
          </a:p>
          <a:p>
            <a:pPr marL="450850" indent="-450850" eaLnBrk="1" hangingPunct="1">
              <a:lnSpc>
                <a:spcPct val="90000"/>
              </a:lnSpc>
              <a:spcBef>
                <a:spcPct val="20000"/>
              </a:spcBef>
              <a:buFontTx/>
              <a:buAutoNum type="arabicPeriod"/>
            </a:pPr>
            <a:r>
              <a:rPr lang="en-US" sz="2800" b="0">
                <a:solidFill>
                  <a:srgbClr val="1C1C1C"/>
                </a:solidFill>
                <a:latin typeface="Arial" charset="0"/>
                <a:cs typeface="Arial" charset="0"/>
              </a:rPr>
              <a:t>Partners Trade Cards and thank each other.</a:t>
            </a:r>
          </a:p>
          <a:p>
            <a:pPr marL="450850" indent="-450850" eaLnBrk="1" hangingPunct="1">
              <a:lnSpc>
                <a:spcPct val="90000"/>
              </a:lnSpc>
              <a:spcBef>
                <a:spcPct val="20000"/>
              </a:spcBef>
              <a:buFontTx/>
              <a:buAutoNum type="arabicPeriod"/>
            </a:pPr>
            <a:r>
              <a:rPr lang="en-US" sz="2800" b="0">
                <a:solidFill>
                  <a:srgbClr val="1C1C1C"/>
                </a:solidFill>
                <a:latin typeface="Arial" charset="0"/>
                <a:cs typeface="Arial" charset="0"/>
              </a:rPr>
              <a:t>Hand Up and Find a New Partner.</a:t>
            </a:r>
          </a:p>
          <a:p>
            <a:pPr marL="450850" indent="-450850" eaLnBrk="1" hangingPunct="1">
              <a:lnSpc>
                <a:spcPct val="90000"/>
              </a:lnSpc>
              <a:spcBef>
                <a:spcPct val="20000"/>
              </a:spcBef>
              <a:buFontTx/>
              <a:buAutoNum type="arabicPeriod"/>
            </a:pPr>
            <a:r>
              <a:rPr lang="en-US" sz="2800" b="0">
                <a:solidFill>
                  <a:srgbClr val="1C1C1C"/>
                </a:solidFill>
                <a:latin typeface="Arial" charset="0"/>
                <a:cs typeface="Arial" charset="0"/>
              </a:rPr>
              <a:t>Repeat Procedure Until Time is Called.</a:t>
            </a:r>
          </a:p>
        </p:txBody>
      </p:sp>
      <p:sp>
        <p:nvSpPr>
          <p:cNvPr id="14340" name="Text Box 6"/>
          <p:cNvSpPr txBox="1">
            <a:spLocks noChangeArrowheads="1"/>
          </p:cNvSpPr>
          <p:nvPr/>
        </p:nvSpPr>
        <p:spPr bwMode="auto">
          <a:xfrm>
            <a:off x="2286000" y="1295400"/>
            <a:ext cx="4038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3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Quiz </a:t>
            </a:r>
            <a:r>
              <a:rPr lang="en-US" sz="3000" b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Quiz</a:t>
            </a:r>
            <a:r>
              <a:rPr lang="en-US" sz="3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Trade</a:t>
            </a:r>
          </a:p>
        </p:txBody>
      </p:sp>
      <p:pic>
        <p:nvPicPr>
          <p:cNvPr id="15365" name="Picture 9" descr="http://www.kaganonline.com/Training/images/KPD_Header_anim.gif"/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1000"/>
            <a:ext cx="2362200" cy="170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6" name="WordArt 4"/>
          <p:cNvSpPr>
            <a:spLocks noChangeArrowheads="1" noChangeShapeType="1" noTextEdit="1"/>
          </p:cNvSpPr>
          <p:nvPr/>
        </p:nvSpPr>
        <p:spPr bwMode="auto">
          <a:xfrm>
            <a:off x="2133600" y="152400"/>
            <a:ext cx="46482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Kagan Structure </a:t>
            </a:r>
          </a:p>
        </p:txBody>
      </p:sp>
      <p:sp>
        <p:nvSpPr>
          <p:cNvPr id="7" name="Action Button: Return 6">
            <a:hlinkClick r:id="rId5" action="ppaction://hlinksldjump" highlightClick="1"/>
          </p:cNvPr>
          <p:cNvSpPr/>
          <p:nvPr/>
        </p:nvSpPr>
        <p:spPr>
          <a:xfrm>
            <a:off x="8382000" y="6324600"/>
            <a:ext cx="381000" cy="30480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03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http://www.kaganonline.com/Training/images/KPD_Header_anim.gif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2362200" cy="170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Rectangle 5"/>
          <p:cNvSpPr>
            <a:spLocks noChangeArrowheads="1"/>
          </p:cNvSpPr>
          <p:nvPr/>
        </p:nvSpPr>
        <p:spPr bwMode="auto">
          <a:xfrm>
            <a:off x="609600" y="1905000"/>
            <a:ext cx="77724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50850" indent="-450850" eaLnBrk="1" hangingPunct="1">
              <a:lnSpc>
                <a:spcPct val="90000"/>
              </a:lnSpc>
              <a:spcBef>
                <a:spcPct val="20000"/>
              </a:spcBef>
              <a:buFontTx/>
              <a:buAutoNum type="arabicPeriod"/>
            </a:pPr>
            <a:r>
              <a:rPr lang="en-US" sz="2600" b="0" dirty="0">
                <a:solidFill>
                  <a:srgbClr val="1C1C1C"/>
                </a:solidFill>
                <a:latin typeface="Arial" charset="0"/>
                <a:cs typeface="Arial" charset="0"/>
              </a:rPr>
              <a:t>Students work in pairs. The Sender arranges game pieces on game board while receiver waits quietly.</a:t>
            </a:r>
          </a:p>
          <a:p>
            <a:pPr marL="450850" indent="-450850" eaLnBrk="1" hangingPunct="1">
              <a:lnSpc>
                <a:spcPct val="90000"/>
              </a:lnSpc>
              <a:spcBef>
                <a:spcPct val="20000"/>
              </a:spcBef>
              <a:buFontTx/>
              <a:buAutoNum type="arabicPeriod"/>
            </a:pPr>
            <a:r>
              <a:rPr lang="en-US" sz="2600" b="0" dirty="0">
                <a:solidFill>
                  <a:srgbClr val="1C1C1C"/>
                </a:solidFill>
                <a:latin typeface="Arial" charset="0"/>
                <a:cs typeface="Arial" charset="0"/>
              </a:rPr>
              <a:t>Sender gives the Receiver directions to match the Sender’s arrangement of game pieces on the game board.</a:t>
            </a:r>
          </a:p>
          <a:p>
            <a:pPr marL="450850" indent="-450850" eaLnBrk="1" hangingPunct="1">
              <a:lnSpc>
                <a:spcPct val="90000"/>
              </a:lnSpc>
              <a:spcBef>
                <a:spcPct val="20000"/>
              </a:spcBef>
              <a:buFontTx/>
              <a:buAutoNum type="arabicPeriod"/>
            </a:pPr>
            <a:r>
              <a:rPr lang="en-US" sz="2600" b="0" dirty="0">
                <a:solidFill>
                  <a:srgbClr val="1C1C1C"/>
                </a:solidFill>
                <a:latin typeface="Arial" charset="0"/>
                <a:cs typeface="Arial" charset="0"/>
              </a:rPr>
              <a:t>When finished, partners set game board side by side to check for accuracy.</a:t>
            </a:r>
          </a:p>
          <a:p>
            <a:pPr marL="450850" indent="-450850" eaLnBrk="1" hangingPunct="1">
              <a:lnSpc>
                <a:spcPct val="90000"/>
              </a:lnSpc>
              <a:spcBef>
                <a:spcPct val="20000"/>
              </a:spcBef>
              <a:buFontTx/>
              <a:buAutoNum type="arabicPeriod"/>
            </a:pPr>
            <a:r>
              <a:rPr lang="en-US" sz="2600" b="0" dirty="0">
                <a:solidFill>
                  <a:srgbClr val="1C1C1C"/>
                </a:solidFill>
                <a:latin typeface="Arial" charset="0"/>
                <a:cs typeface="Arial" charset="0"/>
              </a:rPr>
              <a:t>Receiver praises Sender, and they develop improvement strategies.</a:t>
            </a:r>
          </a:p>
          <a:p>
            <a:pPr marL="450850" indent="-450850" eaLnBrk="1" hangingPunct="1">
              <a:lnSpc>
                <a:spcPct val="90000"/>
              </a:lnSpc>
              <a:spcBef>
                <a:spcPct val="20000"/>
              </a:spcBef>
              <a:buFontTx/>
              <a:buAutoNum type="arabicPeriod"/>
            </a:pPr>
            <a:r>
              <a:rPr lang="en-US" sz="2600" b="0" dirty="0">
                <a:solidFill>
                  <a:srgbClr val="1C1C1C"/>
                </a:solidFill>
                <a:latin typeface="Arial" charset="0"/>
                <a:cs typeface="Arial" charset="0"/>
              </a:rPr>
              <a:t>Switch Roles and Repeat. </a:t>
            </a:r>
          </a:p>
        </p:txBody>
      </p:sp>
      <p:sp>
        <p:nvSpPr>
          <p:cNvPr id="15364" name="Text Box 6"/>
          <p:cNvSpPr txBox="1">
            <a:spLocks noChangeArrowheads="1"/>
          </p:cNvSpPr>
          <p:nvPr/>
        </p:nvSpPr>
        <p:spPr bwMode="auto">
          <a:xfrm>
            <a:off x="2209800" y="1219200"/>
            <a:ext cx="38862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3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Match Mine</a:t>
            </a:r>
          </a:p>
        </p:txBody>
      </p:sp>
      <p:sp>
        <p:nvSpPr>
          <p:cNvPr id="16389" name="WordArt 4"/>
          <p:cNvSpPr>
            <a:spLocks noChangeArrowheads="1" noChangeShapeType="1" noTextEdit="1"/>
          </p:cNvSpPr>
          <p:nvPr/>
        </p:nvSpPr>
        <p:spPr bwMode="auto">
          <a:xfrm>
            <a:off x="2133600" y="152400"/>
            <a:ext cx="46482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Kagan Structure </a:t>
            </a:r>
          </a:p>
        </p:txBody>
      </p:sp>
      <p:sp>
        <p:nvSpPr>
          <p:cNvPr id="2" name="Action Button: Return 1">
            <a:hlinkClick r:id="rId3" action="ppaction://hlinksldjump" highlightClick="1"/>
          </p:cNvPr>
          <p:cNvSpPr/>
          <p:nvPr/>
        </p:nvSpPr>
        <p:spPr>
          <a:xfrm>
            <a:off x="8382000" y="6324600"/>
            <a:ext cx="381000" cy="30480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595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57200"/>
            <a:ext cx="4648200" cy="5924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MC900439592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9" r="-2335" b="31808"/>
          <a:stretch>
            <a:fillRect/>
          </a:stretch>
        </p:blipFill>
        <p:spPr bwMode="auto">
          <a:xfrm>
            <a:off x="1828800" y="1583322"/>
            <a:ext cx="1055688" cy="102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MC90002064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881825"/>
            <a:ext cx="1406525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MC900232541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675" y="4974369"/>
            <a:ext cx="1406525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MC900299633[1]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898703"/>
            <a:ext cx="1406525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MC910217614[1]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420" y="3966379"/>
            <a:ext cx="1012825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MC900013331[1]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1057" y="1672841"/>
            <a:ext cx="71755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ction Button: Return 8">
            <a:hlinkClick r:id="rId9" action="ppaction://hlinksldjump" highlightClick="1"/>
          </p:cNvPr>
          <p:cNvSpPr/>
          <p:nvPr/>
        </p:nvSpPr>
        <p:spPr>
          <a:xfrm>
            <a:off x="8382000" y="6324600"/>
            <a:ext cx="381000" cy="30480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609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890587" y="1143000"/>
            <a:ext cx="7643813" cy="4724400"/>
          </a:xfrm>
        </p:spPr>
        <p:txBody>
          <a:bodyPr>
            <a:noAutofit/>
          </a:bodyPr>
          <a:lstStyle/>
          <a:p>
            <a:pPr marL="342900" lvl="2" indent="-342900" eaLnBrk="1" hangingPunct="1">
              <a:spcBef>
                <a:spcPts val="600"/>
              </a:spcBef>
              <a:buFont typeface="Wingdings" pitchFamily="2" charset="2"/>
              <a:buChar char=""/>
            </a:pPr>
            <a:r>
              <a:rPr lang="en-US" altLang="zh-TW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Introduce new theme or topics </a:t>
            </a:r>
          </a:p>
          <a:p>
            <a:pPr marL="914400" lvl="3" indent="-457200" eaLnBrk="1" hangingPunct="1">
              <a:spcBef>
                <a:spcPts val="600"/>
              </a:spcBef>
              <a:buFont typeface="Wingdings" pitchFamily="2" charset="2"/>
              <a:buChar char=""/>
            </a:pPr>
            <a:r>
              <a:rPr lang="en-US" altLang="zh-TW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 </a:t>
            </a:r>
            <a:r>
              <a:rPr lang="en-US" altLang="zh-TW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hlinkClick r:id="rId3" action="ppaction://hlinkpres?slideindex=1&amp;slidetitle="/>
              </a:rPr>
              <a:t>Tree in four seasons</a:t>
            </a:r>
            <a:endParaRPr lang="en-US" altLang="zh-TW" sz="3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marL="914400" lvl="3" indent="-457200" eaLnBrk="1" hangingPunct="1">
              <a:spcBef>
                <a:spcPts val="600"/>
              </a:spcBef>
              <a:buFont typeface="Wingdings" pitchFamily="2" charset="2"/>
              <a:buChar char=""/>
            </a:pPr>
            <a:r>
              <a:rPr lang="en-US" altLang="zh-TW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US" altLang="zh-TW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US" altLang="zh-TW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hlinkClick r:id="rId4" action="ppaction://hlinkpres?slideindex=1&amp;slidetitle="/>
              </a:rPr>
              <a:t>Animal Habitats </a:t>
            </a:r>
            <a:endParaRPr lang="en-US" altLang="zh-TW" sz="3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marL="342900" lvl="2" indent="-342900" eaLnBrk="1" hangingPunct="1">
              <a:spcBef>
                <a:spcPts val="600"/>
              </a:spcBef>
              <a:buFont typeface="Wingdings" pitchFamily="2" charset="2"/>
              <a:buNone/>
            </a:pPr>
            <a:endParaRPr lang="en-US" altLang="zh-TW" sz="3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marL="342900" lvl="2" indent="-342900" eaLnBrk="1" hangingPunct="1">
              <a:spcBef>
                <a:spcPts val="600"/>
              </a:spcBef>
              <a:buFont typeface="Wingdings" pitchFamily="2" charset="2"/>
              <a:buChar char=""/>
            </a:pPr>
            <a:r>
              <a:rPr 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TPR Story Telling</a:t>
            </a:r>
          </a:p>
          <a:p>
            <a:pPr marL="1025525" lvl="3" indent="-568325" eaLnBrk="1" hangingPunct="1">
              <a:spcBef>
                <a:spcPts val="600"/>
              </a:spcBef>
              <a:buFont typeface="Wingdings" pitchFamily="2" charset="2"/>
              <a:buChar char=""/>
            </a:pPr>
            <a:r>
              <a:rPr 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hlinkClick r:id="rId5" action="ppaction://hlinkpres?slideindex=1&amp;slidetitle="/>
              </a:rPr>
              <a:t>Very Hungry Caterpillar </a:t>
            </a:r>
            <a:endParaRPr lang="en-US" sz="3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marL="1025525" lvl="3" indent="-568325" eaLnBrk="1" hangingPunct="1">
              <a:spcBef>
                <a:spcPts val="600"/>
              </a:spcBef>
              <a:buFont typeface="Wingdings" pitchFamily="2" charset="2"/>
              <a:buChar char=""/>
            </a:pPr>
            <a:r>
              <a:rPr 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hlinkClick r:id="rId6" action="ppaction://hlinkpres?slideindex=1&amp;slidetitle="/>
              </a:rPr>
              <a:t>Seven Blind Mice</a:t>
            </a:r>
            <a:endParaRPr lang="en-US" sz="3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" name="Action Button: Return 3">
            <a:hlinkClick r:id="rId7" action="ppaction://hlinksldjump" highlightClick="1"/>
          </p:cNvPr>
          <p:cNvSpPr/>
          <p:nvPr/>
        </p:nvSpPr>
        <p:spPr>
          <a:xfrm>
            <a:off x="8382000" y="6324600"/>
            <a:ext cx="381000" cy="30480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457200" y="0"/>
            <a:ext cx="8048623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9E7A6E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9E7A6E"/>
                </a:solidFill>
                <a:latin typeface="Constantia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9E7A6E"/>
                </a:solidFill>
                <a:latin typeface="Constantia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9E7A6E"/>
                </a:solidFill>
                <a:latin typeface="Constantia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9E7A6E"/>
                </a:solidFill>
                <a:latin typeface="Constantia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E7A6E"/>
                </a:solidFill>
                <a:latin typeface="Constantia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E7A6E"/>
                </a:solidFill>
                <a:latin typeface="Constantia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E7A6E"/>
                </a:solidFill>
                <a:latin typeface="Constantia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E7A6E"/>
                </a:solidFill>
                <a:latin typeface="Constantia" pitchFamily="18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TW" sz="4800" b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I</a:t>
            </a:r>
            <a:r>
              <a:rPr lang="en-US" sz="4800" b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nteractive PPT</a:t>
            </a:r>
            <a:endParaRPr lang="en-US" sz="4800" b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3663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40"/>
                            </p:stCondLst>
                            <p:childTnLst>
                              <p:par>
                                <p:cTn id="1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60"/>
                            </p:stCondLst>
                            <p:childTnLst>
                              <p:par>
                                <p:cTn id="1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640"/>
                            </p:stCondLst>
                            <p:childTnLst>
                              <p:par>
                                <p:cTn id="30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520"/>
                            </p:stCondLst>
                            <p:childTnLst>
                              <p:par>
                                <p:cTn id="36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8" dur="80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9" dur="80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80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862010" y="1162707"/>
            <a:ext cx="7643813" cy="5238093"/>
          </a:xfrm>
        </p:spPr>
        <p:txBody>
          <a:bodyPr>
            <a:noAutofit/>
          </a:bodyPr>
          <a:lstStyle/>
          <a:p>
            <a:pPr eaLnBrk="1" hangingPunct="1">
              <a:spcBef>
                <a:spcPts val="600"/>
              </a:spcBef>
              <a:buFont typeface="Wingdings" pitchFamily="2" charset="2"/>
              <a:buChar char=""/>
            </a:pPr>
            <a:r>
              <a:rPr 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TPR Songs</a:t>
            </a:r>
          </a:p>
          <a:p>
            <a:pPr marL="977900" lvl="3" indent="-520700" eaLnBrk="1" hangingPunct="1">
              <a:spcBef>
                <a:spcPts val="600"/>
              </a:spcBef>
              <a:buFont typeface="Wingdings" pitchFamily="2" charset="2"/>
              <a:buChar char=""/>
            </a:pPr>
            <a:r>
              <a:rPr lang="en-US" altLang="zh-TW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zh-TW" altLang="en-U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hlinkClick r:id="rId3" action="ppaction://hlinkpres?slideindex=1&amp;slidetitle="/>
              </a:rPr>
              <a:t>兩隻老虎</a:t>
            </a:r>
            <a:endParaRPr lang="en-US" altLang="zh-TW" sz="3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  <a:p>
            <a:pPr marL="977900" lvl="3" indent="-520700" eaLnBrk="1" hangingPunct="1">
              <a:spcBef>
                <a:spcPts val="600"/>
              </a:spcBef>
              <a:buFont typeface="Wingdings" pitchFamily="2" charset="2"/>
              <a:buChar char=""/>
            </a:pPr>
            <a:r>
              <a:rPr lang="en-US" altLang="zh-TW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zh-TW" alt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hlinkClick r:id="rId4" action="ppaction://hlinkpres?slideindex=1&amp;slidetitle="/>
              </a:rPr>
              <a:t>七大洲之歌</a:t>
            </a:r>
            <a:endParaRPr lang="en-US" altLang="zh-TW" sz="3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  <a:p>
            <a:pPr marL="977900" lvl="3" indent="-520700" eaLnBrk="1" hangingPunct="1">
              <a:spcBef>
                <a:spcPts val="600"/>
              </a:spcBef>
              <a:buFont typeface="Wingdings" pitchFamily="2" charset="2"/>
              <a:buChar char=""/>
            </a:pPr>
            <a:r>
              <a:rPr lang="en-US" altLang="zh-TW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zh-TW" alt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hlinkClick r:id="rId5" action="ppaction://hlinkpres?slideindex=1&amp;slidetitle="/>
              </a:rPr>
              <a:t>肚子餓了</a:t>
            </a:r>
            <a:endParaRPr lang="en-US" altLang="zh-TW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buFont typeface="Wingdings" pitchFamily="2" charset="2"/>
              <a:buChar char=""/>
            </a:pPr>
            <a:r>
              <a:rPr lang="en-U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Interactive fun games</a:t>
            </a:r>
          </a:p>
          <a:p>
            <a:pPr marL="914400" lvl="1" indent="-457200" eaLnBrk="1" hangingPunct="1">
              <a:spcBef>
                <a:spcPts val="600"/>
              </a:spcBef>
              <a:buFont typeface="Wingdings" pitchFamily="2" charset="2"/>
              <a:buChar char=""/>
            </a:pPr>
            <a:r>
              <a:rPr lang="en-U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zh-TW" alt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hlinkClick r:id="rId6" action="ppaction://hlinkpres?slideindex=1&amp;slidetitle="/>
              </a:rPr>
              <a:t>猜字遊戲</a:t>
            </a:r>
            <a:endParaRPr lang="en-US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  <a:p>
            <a:pPr marL="914400" lvl="1" indent="-457200" eaLnBrk="1" hangingPunct="1">
              <a:spcBef>
                <a:spcPts val="600"/>
              </a:spcBef>
              <a:buFont typeface="Wingdings" pitchFamily="2" charset="2"/>
              <a:buChar char=""/>
            </a:pPr>
            <a:r>
              <a:rPr lang="en-U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hlinkClick r:id="rId7" action="ppaction://hlinkpres?slideindex=1&amp;slidetitle="/>
              </a:rPr>
              <a:t>Chinese Holiday </a:t>
            </a:r>
            <a:r>
              <a:rPr lang="en-U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hlinkClick r:id="rId7" action="ppaction://hlinkpres?slideindex=1&amp;slidetitle="/>
              </a:rPr>
              <a:t>Jeopardy</a:t>
            </a:r>
            <a:endParaRPr lang="en-US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marL="914400" lvl="1" indent="-457200" eaLnBrk="1" hangingPunct="1">
              <a:spcBef>
                <a:spcPts val="600"/>
              </a:spcBef>
              <a:buFont typeface="Wingdings" pitchFamily="2" charset="2"/>
              <a:buChar char=""/>
            </a:pPr>
            <a:r>
              <a:rPr lang="en-U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U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hlinkClick r:id="rId8" action="ppaction://hlinkpres?slideindex=1&amp;slidetitle="/>
              </a:rPr>
              <a:t>Food Pyramid Games</a:t>
            </a:r>
            <a:endParaRPr lang="en-US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marL="457200" lvl="3" indent="0" eaLnBrk="1" hangingPunct="1">
              <a:spcBef>
                <a:spcPts val="600"/>
              </a:spcBef>
              <a:buNone/>
            </a:pPr>
            <a:endParaRPr lang="en-US" altLang="zh-TW" sz="3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5" name="Action Button: Return 4">
            <a:hlinkClick r:id="rId9" action="ppaction://hlinksldjump" highlightClick="1"/>
          </p:cNvPr>
          <p:cNvSpPr/>
          <p:nvPr/>
        </p:nvSpPr>
        <p:spPr>
          <a:xfrm>
            <a:off x="8382000" y="6324600"/>
            <a:ext cx="381000" cy="30480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457200" y="0"/>
            <a:ext cx="8048623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9E7A6E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9E7A6E"/>
                </a:solidFill>
                <a:latin typeface="Constantia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9E7A6E"/>
                </a:solidFill>
                <a:latin typeface="Constantia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9E7A6E"/>
                </a:solidFill>
                <a:latin typeface="Constantia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9E7A6E"/>
                </a:solidFill>
                <a:latin typeface="Constantia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E7A6E"/>
                </a:solidFill>
                <a:latin typeface="Constantia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E7A6E"/>
                </a:solidFill>
                <a:latin typeface="Constantia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E7A6E"/>
                </a:solidFill>
                <a:latin typeface="Constantia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E7A6E"/>
                </a:solidFill>
                <a:latin typeface="Constantia" pitchFamily="18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TW" sz="4800" b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I</a:t>
            </a:r>
            <a:r>
              <a:rPr lang="en-US" sz="4800" b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nteractive PPT</a:t>
            </a:r>
            <a:endParaRPr lang="en-US" sz="4800" b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43714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60"/>
                            </p:stCondLst>
                            <p:childTnLst>
                              <p:par>
                                <p:cTn id="11" presetID="27" presetClass="entr" presetSubtype="0" fill="hold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60"/>
                            </p:stCondLst>
                            <p:childTnLst>
                              <p:par>
                                <p:cTn id="1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23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00"/>
                            </p:stCondLst>
                            <p:childTnLst>
                              <p:par>
                                <p:cTn id="3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420"/>
                            </p:stCondLst>
                            <p:childTnLst>
                              <p:par>
                                <p:cTn id="4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27488"/>
            <a:ext cx="2305050" cy="306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010104"/>
            <a:ext cx="2247900" cy="307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6533" y="537013"/>
            <a:ext cx="2257425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8117" y="1219200"/>
            <a:ext cx="22860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612931"/>
            <a:ext cx="2247900" cy="310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ction Button: Return 8">
            <a:hlinkClick r:id="rId7" action="ppaction://hlinksldjump" highlightClick="1"/>
          </p:cNvPr>
          <p:cNvSpPr/>
          <p:nvPr/>
        </p:nvSpPr>
        <p:spPr>
          <a:xfrm>
            <a:off x="8382000" y="6448097"/>
            <a:ext cx="381000" cy="30480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833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494" y="147144"/>
            <a:ext cx="5120233" cy="6025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7234" y="990600"/>
            <a:ext cx="4333552" cy="549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ction Button: Return 5">
            <a:hlinkClick r:id="rId4" action="ppaction://hlinksldjump" highlightClick="1"/>
          </p:cNvPr>
          <p:cNvSpPr/>
          <p:nvPr/>
        </p:nvSpPr>
        <p:spPr>
          <a:xfrm>
            <a:off x="8382000" y="6448097"/>
            <a:ext cx="381000" cy="30480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88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7402"/>
            <a:ext cx="8305800" cy="6427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016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152400"/>
            <a:ext cx="8839200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0" dirty="0" smtClean="0">
                <a:latin typeface="DFKai-SB" pitchFamily="65" charset="-120"/>
                <a:ea typeface="DFKai-SB" pitchFamily="65" charset="-120"/>
              </a:rPr>
              <a:t>短劇：在餐廳</a:t>
            </a:r>
            <a:endParaRPr lang="en-US" sz="2400" b="0" dirty="0" smtClean="0">
              <a:latin typeface="DFKai-SB" pitchFamily="65" charset="-120"/>
              <a:ea typeface="DFKai-SB" pitchFamily="65" charset="-120"/>
            </a:endParaRPr>
          </a:p>
          <a:p>
            <a:r>
              <a:rPr lang="zh-TW" altLang="en-US" sz="2400" b="0" dirty="0" smtClean="0">
                <a:latin typeface="DFKai-SB" pitchFamily="65" charset="-120"/>
                <a:ea typeface="DFKai-SB" pitchFamily="65" charset="-120"/>
              </a:rPr>
              <a:t>狀況：兩三位好友去餐廳吃飯，各人口味不同習慣不同，發生的事情</a:t>
            </a:r>
            <a:endParaRPr lang="en-US" sz="2400" b="0" dirty="0" smtClean="0">
              <a:latin typeface="DFKai-SB" pitchFamily="65" charset="-120"/>
              <a:ea typeface="DFKai-SB" pitchFamily="65" charset="-120"/>
            </a:endParaRPr>
          </a:p>
          <a:p>
            <a:endParaRPr lang="en-US" altLang="zh-TW" sz="2400" b="0" dirty="0" smtClean="0">
              <a:latin typeface="DFKai-SB" pitchFamily="65" charset="-120"/>
              <a:ea typeface="DFKai-SB" pitchFamily="65" charset="-120"/>
            </a:endParaRPr>
          </a:p>
          <a:p>
            <a:pPr marL="1025525" indent="-1025525"/>
            <a:r>
              <a:rPr lang="zh-TW" altLang="en-US" sz="2400" b="0" dirty="0" smtClean="0">
                <a:latin typeface="Arial" pitchFamily="34" charset="0"/>
                <a:ea typeface="DFKai-SB" pitchFamily="65" charset="-120"/>
                <a:cs typeface="Arial" pitchFamily="34" charset="0"/>
              </a:rPr>
              <a:t>狀況</a:t>
            </a:r>
            <a:r>
              <a:rPr lang="en-US" sz="2400" b="0" dirty="0" smtClean="0">
                <a:latin typeface="Arial" pitchFamily="34" charset="0"/>
                <a:ea typeface="DFKai-SB" pitchFamily="65" charset="-120"/>
                <a:cs typeface="Arial" pitchFamily="34" charset="0"/>
              </a:rPr>
              <a:t>1</a:t>
            </a:r>
            <a:r>
              <a:rPr lang="zh-TW" altLang="en-US" sz="2400" b="0" dirty="0" smtClean="0">
                <a:latin typeface="Arial" pitchFamily="34" charset="0"/>
                <a:ea typeface="DFKai-SB" pitchFamily="65" charset="-120"/>
                <a:cs typeface="Arial" pitchFamily="34" charset="0"/>
              </a:rPr>
              <a:t>：服務員介紹餐廳的拿手菜，每個人只管自己的口味，搶著點菜，不管別人是否喜歡。用餐時只管自己大吃大喝，大聲講話，不管別桌的客人。吃完飯，搶著買單。</a:t>
            </a:r>
            <a:endParaRPr lang="en-US" altLang="zh-TW" sz="2400" b="0" dirty="0" smtClean="0">
              <a:latin typeface="Arial" pitchFamily="34" charset="0"/>
              <a:ea typeface="DFKai-SB" pitchFamily="65" charset="-120"/>
              <a:cs typeface="Arial" pitchFamily="34" charset="0"/>
            </a:endParaRPr>
          </a:p>
          <a:p>
            <a:r>
              <a:rPr lang="zh-TW" altLang="en-US" sz="2400" b="0" dirty="0">
                <a:latin typeface="DFKai-SB" pitchFamily="65" charset="-120"/>
                <a:ea typeface="DFKai-SB" pitchFamily="65" charset="-120"/>
              </a:rPr>
              <a:t>角色：服務員</a:t>
            </a:r>
            <a:r>
              <a:rPr lang="zh-TW" altLang="en-US" sz="2400" b="0" dirty="0" smtClean="0">
                <a:latin typeface="DFKai-SB" pitchFamily="65" charset="-120"/>
                <a:ea typeface="DFKai-SB" pitchFamily="65" charset="-120"/>
              </a:rPr>
              <a:t>、客</a:t>
            </a:r>
            <a:r>
              <a:rPr lang="zh-TW" altLang="en-US" sz="2400" b="0" dirty="0">
                <a:latin typeface="DFKai-SB" pitchFamily="65" charset="-120"/>
                <a:ea typeface="DFKai-SB" pitchFamily="65" charset="-120"/>
              </a:rPr>
              <a:t>人三位</a:t>
            </a:r>
            <a:r>
              <a:rPr lang="en-US" sz="2400" b="0" dirty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400" b="0" dirty="0">
                <a:latin typeface="DFKai-SB" pitchFamily="65" charset="-120"/>
                <a:ea typeface="DFKai-SB" pitchFamily="65" charset="-120"/>
              </a:rPr>
              <a:t>一位喜歡吃辣，一位不敢吃辣愛吃甜的，一位喜歡吃鹹的</a:t>
            </a:r>
            <a:r>
              <a:rPr lang="en-US" sz="2400" b="0" dirty="0" smtClean="0">
                <a:latin typeface="DFKai-SB" pitchFamily="65" charset="-120"/>
                <a:ea typeface="DFKai-SB" pitchFamily="65" charset="-120"/>
              </a:rPr>
              <a:t>)</a:t>
            </a:r>
          </a:p>
          <a:p>
            <a:endParaRPr lang="en-US" sz="2400" b="0" dirty="0">
              <a:latin typeface="Arial" pitchFamily="34" charset="0"/>
              <a:ea typeface="DFKai-SB" pitchFamily="65" charset="-120"/>
              <a:cs typeface="Arial" pitchFamily="34" charset="0"/>
            </a:endParaRPr>
          </a:p>
          <a:p>
            <a:pPr marL="1087438" indent="-1087438"/>
            <a:r>
              <a:rPr lang="zh-TW" altLang="en-US" sz="2400" b="0" dirty="0">
                <a:latin typeface="Arial" pitchFamily="34" charset="0"/>
                <a:ea typeface="DFKai-SB" pitchFamily="65" charset="-120"/>
                <a:cs typeface="Arial" pitchFamily="34" charset="0"/>
              </a:rPr>
              <a:t>狀況</a:t>
            </a:r>
            <a:r>
              <a:rPr lang="en-US" sz="2400" b="0" dirty="0">
                <a:latin typeface="Arial" pitchFamily="34" charset="0"/>
                <a:ea typeface="DFKai-SB" pitchFamily="65" charset="-120"/>
                <a:cs typeface="Arial" pitchFamily="34" charset="0"/>
              </a:rPr>
              <a:t> 2</a:t>
            </a:r>
            <a:r>
              <a:rPr lang="zh-TW" altLang="en-US" sz="2400" b="0" dirty="0" smtClean="0">
                <a:latin typeface="DFKai-SB" pitchFamily="65" charset="-120"/>
                <a:ea typeface="DFKai-SB" pitchFamily="65" charset="-120"/>
              </a:rPr>
              <a:t>：服</a:t>
            </a:r>
            <a:r>
              <a:rPr lang="zh-TW" altLang="en-US" sz="2400" b="0" dirty="0">
                <a:latin typeface="DFKai-SB" pitchFamily="65" charset="-120"/>
                <a:ea typeface="DFKai-SB" pitchFamily="65" charset="-120"/>
              </a:rPr>
              <a:t>務員介紹餐廳的拿手菜，並幫忙客人決定菜</a:t>
            </a:r>
            <a:r>
              <a:rPr lang="zh-TW" altLang="en-US" sz="2400" b="0" dirty="0" smtClean="0">
                <a:latin typeface="DFKai-SB" pitchFamily="65" charset="-120"/>
                <a:ea typeface="DFKai-SB" pitchFamily="65" charset="-120"/>
              </a:rPr>
              <a:t>色。每</a:t>
            </a:r>
            <a:r>
              <a:rPr lang="zh-TW" altLang="en-US" sz="2400" b="0" dirty="0">
                <a:latin typeface="DFKai-SB" pitchFamily="65" charset="-120"/>
                <a:ea typeface="DFKai-SB" pitchFamily="65" charset="-120"/>
              </a:rPr>
              <a:t>個人都詢問別人的喜好，不能決定點什麼</a:t>
            </a:r>
            <a:r>
              <a:rPr lang="zh-TW" altLang="en-US" sz="2400" b="0" dirty="0" smtClean="0">
                <a:latin typeface="DFKai-SB" pitchFamily="65" charset="-120"/>
                <a:ea typeface="DFKai-SB" pitchFamily="65" charset="-120"/>
              </a:rPr>
              <a:t>菜。用</a:t>
            </a:r>
            <a:r>
              <a:rPr lang="zh-TW" altLang="en-US" sz="2400" b="0" dirty="0">
                <a:latin typeface="DFKai-SB" pitchFamily="65" charset="-120"/>
                <a:ea typeface="DFKai-SB" pitchFamily="65" charset="-120"/>
              </a:rPr>
              <a:t>餐食禮讓，輕聲談</a:t>
            </a:r>
            <a:r>
              <a:rPr lang="zh-TW" altLang="en-US" sz="2400" b="0" dirty="0" smtClean="0">
                <a:latin typeface="DFKai-SB" pitchFamily="65" charset="-120"/>
                <a:ea typeface="DFKai-SB" pitchFamily="65" charset="-120"/>
              </a:rPr>
              <a:t>話。吃</a:t>
            </a:r>
            <a:r>
              <a:rPr lang="zh-TW" altLang="en-US" sz="2400" b="0" dirty="0">
                <a:latin typeface="DFKai-SB" pitchFamily="65" charset="-120"/>
                <a:ea typeface="DFKai-SB" pitchFamily="65" charset="-120"/>
              </a:rPr>
              <a:t>完飯，各付各的費</a:t>
            </a:r>
            <a:r>
              <a:rPr lang="zh-TW" altLang="en-US" sz="2400" b="0" dirty="0" smtClean="0">
                <a:latin typeface="DFKai-SB" pitchFamily="65" charset="-120"/>
                <a:ea typeface="DFKai-SB" pitchFamily="65" charset="-120"/>
              </a:rPr>
              <a:t>用。</a:t>
            </a:r>
            <a:endParaRPr lang="en-US" altLang="zh-TW" sz="2400" b="0" dirty="0" smtClean="0">
              <a:latin typeface="DFKai-SB" pitchFamily="65" charset="-120"/>
              <a:ea typeface="DFKai-SB" pitchFamily="65" charset="-120"/>
            </a:endParaRPr>
          </a:p>
          <a:p>
            <a:r>
              <a:rPr lang="zh-TW" altLang="en-US" sz="2400" b="0" dirty="0">
                <a:latin typeface="DFKai-SB" pitchFamily="65" charset="-120"/>
                <a:ea typeface="DFKai-SB" pitchFamily="65" charset="-120"/>
              </a:rPr>
              <a:t>角色：服務員、</a:t>
            </a:r>
            <a:r>
              <a:rPr lang="zh-TW" altLang="en-US" sz="2400" b="0" dirty="0" smtClean="0">
                <a:latin typeface="DFKai-SB" pitchFamily="65" charset="-120"/>
                <a:ea typeface="DFKai-SB" pitchFamily="65" charset="-120"/>
              </a:rPr>
              <a:t>客</a:t>
            </a:r>
            <a:r>
              <a:rPr lang="zh-TW" altLang="en-US" sz="2400" b="0" dirty="0">
                <a:latin typeface="DFKai-SB" pitchFamily="65" charset="-120"/>
                <a:ea typeface="DFKai-SB" pitchFamily="65" charset="-120"/>
              </a:rPr>
              <a:t>人三位</a:t>
            </a:r>
            <a:r>
              <a:rPr lang="en-US" sz="2400" b="0" dirty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400" b="0" dirty="0">
                <a:latin typeface="DFKai-SB" pitchFamily="65" charset="-120"/>
                <a:ea typeface="DFKai-SB" pitchFamily="65" charset="-120"/>
              </a:rPr>
              <a:t>一位喜歡吃辣，一位不敢吃辣愛吃甜的，一位喜歡吃鹹</a:t>
            </a:r>
            <a:r>
              <a:rPr lang="zh-TW" altLang="en-US" sz="2400" b="0" dirty="0" smtClean="0">
                <a:latin typeface="DFKai-SB" pitchFamily="65" charset="-120"/>
                <a:ea typeface="DFKai-SB" pitchFamily="65" charset="-120"/>
              </a:rPr>
              <a:t>的</a:t>
            </a:r>
            <a:endParaRPr lang="en-US" altLang="zh-TW" sz="2400" b="0" dirty="0" smtClean="0">
              <a:latin typeface="DFKai-SB" pitchFamily="65" charset="-120"/>
              <a:ea typeface="DFKai-SB" pitchFamily="65" charset="-120"/>
            </a:endParaRPr>
          </a:p>
          <a:p>
            <a:r>
              <a:rPr lang="zh-TW" altLang="en-US" sz="2400" b="0" dirty="0">
                <a:latin typeface="DFKai-SB" pitchFamily="65" charset="-120"/>
                <a:ea typeface="DFKai-SB" pitchFamily="65" charset="-120"/>
              </a:rPr>
              <a:t>任務</a:t>
            </a:r>
            <a:r>
              <a:rPr lang="zh-TW" altLang="en-US" sz="2400" b="0" dirty="0" smtClean="0">
                <a:latin typeface="DFKai-SB" pitchFamily="65" charset="-120"/>
                <a:ea typeface="DFKai-SB" pitchFamily="65" charset="-120"/>
              </a:rPr>
              <a:t>：討</a:t>
            </a:r>
            <a:r>
              <a:rPr lang="zh-TW" altLang="en-US" sz="2400" b="0" dirty="0">
                <a:latin typeface="DFKai-SB" pitchFamily="65" charset="-120"/>
                <a:ea typeface="DFKai-SB" pitchFamily="65" charset="-120"/>
              </a:rPr>
              <a:t>論可能發生情況的細</a:t>
            </a:r>
            <a:r>
              <a:rPr lang="zh-TW" altLang="en-US" sz="2400" b="0" dirty="0" smtClean="0">
                <a:latin typeface="DFKai-SB" pitchFamily="65" charset="-120"/>
                <a:ea typeface="DFKai-SB" pitchFamily="65" charset="-120"/>
              </a:rPr>
              <a:t>節</a:t>
            </a:r>
            <a:r>
              <a:rPr lang="en-US" altLang="zh-TW" sz="2400" b="0" dirty="0" smtClean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400" b="0" dirty="0" smtClean="0">
                <a:latin typeface="DFKai-SB" pitchFamily="65" charset="-120"/>
                <a:ea typeface="DFKai-SB" pitchFamily="65" charset="-120"/>
              </a:rPr>
              <a:t>點</a:t>
            </a:r>
            <a:r>
              <a:rPr lang="zh-TW" altLang="en-US" sz="2400" b="0" dirty="0">
                <a:latin typeface="DFKai-SB" pitchFamily="65" charset="-120"/>
                <a:ea typeface="DFKai-SB" pitchFamily="65" charset="-120"/>
              </a:rPr>
              <a:t>菜時可能發生的事，吃飯時可能發生的事，買單時可能發生的</a:t>
            </a:r>
            <a:r>
              <a:rPr lang="zh-TW" altLang="en-US" sz="2400" b="0" dirty="0" smtClean="0">
                <a:latin typeface="DFKai-SB" pitchFamily="65" charset="-120"/>
                <a:ea typeface="DFKai-SB" pitchFamily="65" charset="-120"/>
              </a:rPr>
              <a:t>事</a:t>
            </a:r>
            <a:r>
              <a:rPr lang="en-US" altLang="zh-TW" sz="2400" b="0" dirty="0" smtClean="0">
                <a:latin typeface="DFKai-SB" pitchFamily="65" charset="-120"/>
                <a:ea typeface="DFKai-SB" pitchFamily="65" charset="-120"/>
              </a:rPr>
              <a:t>)</a:t>
            </a:r>
          </a:p>
          <a:p>
            <a:r>
              <a:rPr lang="zh-TW" altLang="en-US" sz="2400" b="0" dirty="0" smtClean="0">
                <a:latin typeface="DFKai-SB" pitchFamily="65" charset="-120"/>
                <a:ea typeface="DFKai-SB" pitchFamily="65" charset="-120"/>
              </a:rPr>
              <a:t>對</a:t>
            </a:r>
            <a:r>
              <a:rPr lang="zh-TW" altLang="en-US" sz="2400" b="0" dirty="0">
                <a:latin typeface="DFKai-SB" pitchFamily="65" charset="-120"/>
                <a:ea typeface="DFKai-SB" pitchFamily="65" charset="-120"/>
              </a:rPr>
              <a:t>白：每一個人都要有講話的機</a:t>
            </a:r>
            <a:r>
              <a:rPr lang="zh-TW" altLang="en-US" sz="2400" b="0" dirty="0" smtClean="0">
                <a:latin typeface="DFKai-SB" pitchFamily="65" charset="-120"/>
                <a:ea typeface="DFKai-SB" pitchFamily="65" charset="-120"/>
              </a:rPr>
              <a:t>會</a:t>
            </a:r>
            <a:endParaRPr lang="en-US" sz="2400" dirty="0"/>
          </a:p>
          <a:p>
            <a:pPr marL="1087438" indent="-1087438"/>
            <a:endParaRPr lang="en-US" sz="2400" b="0" dirty="0">
              <a:latin typeface="DFKai-SB" pitchFamily="65" charset="-120"/>
              <a:ea typeface="DFKai-SB" pitchFamily="65" charset="-120"/>
            </a:endParaRPr>
          </a:p>
          <a:p>
            <a:endParaRPr lang="en-US" sz="2400" b="0" dirty="0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7" name="Action Button: Return 6">
            <a:hlinkClick r:id="rId2" action="ppaction://hlinksldjump" highlightClick="1"/>
          </p:cNvPr>
          <p:cNvSpPr/>
          <p:nvPr/>
        </p:nvSpPr>
        <p:spPr>
          <a:xfrm>
            <a:off x="8382000" y="6448097"/>
            <a:ext cx="381000" cy="30480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95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iecool.com/uppic/diqiuren2/haizhifengjing/haidimeijing/haidimeijing2_033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" y="0"/>
            <a:ext cx="91725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86125" y="1643063"/>
            <a:ext cx="3138488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sz="7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文鼎粗黑簡下漢語拼音L1" pitchFamily="34" charset="-120"/>
                <a:ea typeface="文鼎粗黑簡下漢語拼音L1" pitchFamily="34" charset="-120"/>
                <a:hlinkClick r:id="" action="ppaction://noaction">
                  <a:snd r:embed="rId4" name="ocean.wav"/>
                </a:hlinkClick>
              </a:rPr>
              <a:t>大海</a:t>
            </a:r>
            <a:endParaRPr lang="en-US" dirty="0" smtClean="0">
              <a:solidFill>
                <a:schemeClr val="bg1"/>
              </a:solidFill>
              <a:latin typeface="文鼎粗黑簡下漢語拼音L1" pitchFamily="34" charset="-120"/>
              <a:ea typeface="文鼎粗黑簡下漢語拼音L1" pitchFamily="34" charset="-120"/>
              <a:hlinkClick r:id="" action="ppaction://noaction">
                <a:snd r:embed="rId4" name="ocean.wav"/>
              </a:hlinkClick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28813" y="3595688"/>
            <a:ext cx="6143625" cy="762000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chemeClr val="bg1"/>
                </a:solidFill>
                <a:latin typeface="文鼎粗黑簡下漢語拼音L1" pitchFamily="34" charset="-120"/>
                <a:ea typeface="文鼎粗黑簡下漢語拼音L1" pitchFamily="34" charset="-120"/>
              </a:rPr>
              <a:t> </a:t>
            </a:r>
            <a:r>
              <a:rPr lang="zh-TW" altLang="en-US" sz="3200" b="1" smtClean="0">
                <a:solidFill>
                  <a:schemeClr val="bg1"/>
                </a:solidFill>
                <a:latin typeface="文鼎粗黑簡下漢語拼音L1" pitchFamily="34" charset="-120"/>
                <a:ea typeface="文鼎粗黑簡下漢語拼音L1" pitchFamily="34" charset="-120"/>
              </a:rPr>
              <a:t>這些動物住在大海。</a:t>
            </a:r>
            <a:endParaRPr lang="en-US" sz="3200" b="1" smtClean="0">
              <a:solidFill>
                <a:schemeClr val="bg1"/>
              </a:solidFill>
              <a:latin typeface="文鼎粗黑簡下漢語拼音L1" pitchFamily="34" charset="-120"/>
              <a:ea typeface="文鼎粗黑簡下漢語拼音L1" pitchFamily="34" charset="-12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357188"/>
            <a:ext cx="580072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688" y="5500688"/>
            <a:ext cx="1709737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1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13" y="4286250"/>
            <a:ext cx="1312862" cy="131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4000500"/>
            <a:ext cx="1276350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9" name="ocean_wav.wav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7600" y="6451600"/>
            <a:ext cx="4064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0" name="Picture 2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0"/>
            <a:ext cx="2514600" cy="249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5" name="TextBox 19"/>
          <p:cNvSpPr txBox="1">
            <a:spLocks noChangeArrowheads="1"/>
          </p:cNvSpPr>
          <p:nvPr/>
        </p:nvSpPr>
        <p:spPr bwMode="auto">
          <a:xfrm>
            <a:off x="1357313" y="4214813"/>
            <a:ext cx="1143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endParaRPr lang="en-US"/>
          </a:p>
        </p:txBody>
      </p:sp>
      <p:pic>
        <p:nvPicPr>
          <p:cNvPr id="3092" name="Picture 20">
            <a:hlinkClick r:id="" action="ppaction://noaction">
              <a:snd r:embed="rId7" name="dolphin.wav"/>
            </a:hlinkClick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2133600"/>
            <a:ext cx="9906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3" name="Picture 21">
            <a:hlinkClick r:id="" action="ppaction://noaction">
              <a:snd r:embed="rId8" name="shark.wav"/>
            </a:hlinkClick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1571625"/>
            <a:ext cx="10287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6" name="Picture 24">
            <a:hlinkClick r:id="" action="ppaction://noaction">
              <a:snd r:embed="rId5" name="sea star.wav"/>
            </a:hlinkClick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563" y="5429250"/>
            <a:ext cx="97155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8" name="Picture 26">
            <a:hlinkClick r:id="" action="ppaction://noaction">
              <a:snd r:embed="rId6" name="fish.wav"/>
            </a:hlinkClick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688" y="4214813"/>
            <a:ext cx="4762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80" name="Picture 27"/>
          <p:cNvPicPr>
            <a:picLocks noChangeAspect="1" noChangeArrowheads="1"/>
          </p:cNvPicPr>
          <p:nvPr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72175"/>
            <a:ext cx="91821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"/>
          <p:cNvSpPr txBox="1">
            <a:spLocks noChangeArrowheads="1"/>
          </p:cNvSpPr>
          <p:nvPr/>
        </p:nvSpPr>
        <p:spPr bwMode="auto">
          <a:xfrm>
            <a:off x="857250" y="3571875"/>
            <a:ext cx="807243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sz="3200" b="1">
                <a:solidFill>
                  <a:schemeClr val="bg1"/>
                </a:solidFill>
                <a:latin typeface="文鼎粗黑簡下漢語拼音L1" pitchFamily="34" charset="-120"/>
                <a:ea typeface="文鼎粗黑簡下漢語拼音L1" pitchFamily="34" charset="-120"/>
              </a:rPr>
              <a:t> </a:t>
            </a:r>
            <a:r>
              <a:rPr lang="zh-TW" altLang="en-US" sz="3200" b="1">
                <a:solidFill>
                  <a:schemeClr val="bg1"/>
                </a:solidFill>
                <a:latin typeface="文鼎粗黑簡下漢語拼音L1" pitchFamily="34" charset="-120"/>
                <a:ea typeface="文鼎粗黑簡下漢語拼音L1" pitchFamily="34" charset="-120"/>
              </a:rPr>
              <a:t>哪些動物住在大海？</a:t>
            </a:r>
            <a:endParaRPr lang="en-US" sz="3200" b="1">
              <a:solidFill>
                <a:schemeClr val="bg1"/>
              </a:solidFill>
              <a:latin typeface="文鼎粗黑簡下漢語拼音L1" pitchFamily="34" charset="-120"/>
              <a:ea typeface="文鼎粗黑簡下漢語拼音L1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57991466"/>
      </p:ext>
    </p:extLst>
  </p:cSld>
  <p:clrMapOvr>
    <a:masterClrMapping/>
  </p:clrMapOvr>
  <p:transition>
    <p:random/>
    <p:sndAc>
      <p:stSnd>
        <p:snd r:embed="rId3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cea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4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4" dur="2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309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ea st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09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fi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934 0.03379 C 0.08386 0.05208 0.10833 0.05532 0.11997 0.06296 C 0.13073 0.07013 0.11736 0.06527 0.13247 0.06921 C 0.14306 0.06458 0.14827 0.075 0.15747 0.07754 C 0.16111 0.07847 0.16476 0.0787 0.1684 0.07962 C 0.17257 0.08078 0.1809 0.08379 0.1809 0.08402 C 0.19393 0.09537 0.21024 0.08865 0.22465 0.08379 C 0.23629 0.07361 0.23038 0.07638 0.24184 0.07337 C 0.24844 0.06458 0.25486 0.05856 0.26372 0.05462 C 0.27639 0.03773 0.29202 0.02731 0.3059 0.01296 C 0.31042 0.00833 0.31528 0.00462 0.31997 0.00046 C 0.32153 -0.00093 0.32465 -0.00371 0.32465 -0.00348 C 0.32917 -0.01274 0.33004 -0.02038 0.33715 -0.02663 C 0.3382 -0.03079 0.34115 -0.03496 0.34028 -0.03913 C 0.33785 -0.05209 0.33021 -0.0676 0.32465 -0.07871 C 0.32274 -0.08241 0.32257 -0.08704 0.32153 -0.09121 C 0.32101 -0.09329 0.31997 -0.09746 0.31997 -0.09723 C 0.32118 -0.12269 0.32066 -0.14213 0.33403 -0.15996 C 0.33594 -0.16598 0.33681 -0.17269 0.33872 -0.17871 C 0.34045 -0.1838 0.34306 -0.1882 0.34497 -0.19329 C 0.3467 -0.21945 0.34809 -0.23519 0.34809 -0.26413 C 0.34809 -0.26922 0.35295 -0.33982 0.34184 -0.36204 C 0.33854 -0.37963 0.32847 -0.38542 0.31684 -0.39121 C 0.29688 -0.40116 0.32222 -0.38982 0.3059 -0.39954 C 0.29722 -0.40463 0.28785 -0.40834 0.27934 -0.41413 C 0.26997 -0.42038 0.26129 -0.4294 0.25122 -0.43288 C 0.24149 -0.4426 0.23056 -0.44676 0.2184 -0.44954 C 0.21233 -0.45278 0.20729 -0.45718 0.20122 -0.45996 C 0.18559 -0.45857 0.16997 -0.45788 0.15434 -0.45579 C 0.14288 -0.45417 0.13646 -0.44584 0.12622 -0.44121 C 0.12309 -0.43496 0.11927 -0.42778 0.11528 -0.42246 C 0.11389 -0.42061 0.11198 -0.42014 0.11059 -0.41829 C 0.09896 -0.40278 0.11233 -0.41551 0.10122 -0.40579 C 0.09896 -0.40116 0.09757 -0.39561 0.09497 -0.39121 C 0.09167 -0.38588 0.08768 -0.38149 0.08403 -0.37663 C 0.08108 -0.37269 0.08004 -0.36667 0.07778 -0.36204 C 0.07518 -0.34769 0.0717 -0.35186 0.06372 -0.34121 C 0.05556 -0.33033 0.05156 -0.31436 0.04184 -0.30579 C 0.03837 -0.29885 0.02934 -0.28704 0.02934 -0.28681 C 0.02986 -0.27732 0.02969 -0.2676 0.0309 -0.25788 C 0.03125 -0.25487 0.03333 -0.25255 0.03403 -0.24954 C 0.03559 -0.24352 0.03594 -0.23704 0.03715 -0.23079 C 0.03768 -0.20857 0.0382 -0.18635 0.03872 -0.16413 C 0.03941 -0.13843 0.03368 -0.08473 0.05434 -0.06621 C 0.05486 -0.06274 0.05452 -0.0588 0.0559 -0.05579 C 0.05677 -0.05371 0.0592 -0.05325 0.06059 -0.05163 C 0.0658 -0.04584 0.06945 -0.0382 0.07309 -0.03079 C 0.06719 -0.02292 0.06511 -0.01482 0.06059 -0.00579 C 0.0625 0.00416 0.06024 0.00115 0.06528 0.00462 " pathEditMode="relative" rAng="0" ptsTypes="ffffffffffffffffffffffffffffffffffffffffffffffffA">
                                      <p:cBhvr>
                                        <p:cTn id="44" dur="5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81" y="-21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535 0.01343 C 0.12587 0.01134 0.12622 0.00903 0.12691 0.00718 C 0.12778 0.00486 0.12934 0.00324 0.13004 0.00093 C 0.13143 -0.00301 0.13316 -0.01157 0.13316 -0.01134 C 0.13507 -0.03495 0.13872 -0.06157 0.12222 -0.07616 C 0.11702 -0.08657 0.12066 -0.08102 0.10972 -0.09074 C 0.10174 -0.09768 0.09861 -0.1088 0.09097 -0.11574 C 0.08785 -0.12847 0.09063 -0.12037 0.07847 -0.13657 C 0.0684 -0.15 0.06024 -0.16505 0.05035 -0.17824 C 0.04809 -0.18634 0.04722 -0.19005 0.04097 -0.19282 C 0.03611 -0.20278 0.02292 -0.22268 0.01406 -0.23032 C 0.01129 -0.24259 0.01528 -0.23125 0.00816 -0.24074 C 0.00295 -0.24768 0.00347 -0.24977 -0.00434 -0.25324 C -0.01007 -0.27569 -0.03732 -0.26921 -0.05121 -0.27199 C -0.06875 -0.27014 -0.08437 -0.27315 -0.10121 -0.26574 C -0.10746 -0.25741 -0.11441 -0.25532 -0.1217 -0.24907 C -0.12691 -0.23889 -0.13298 -0.23009 -0.14184 -0.22616 C -0.14653 -0.21991 -0.14809 -0.21435 -0.15434 -0.21157 C -0.16389 -0.19884 -0.17187 -0.18079 -0.18403 -0.17199 C -0.19444 -0.16435 -0.20833 -0.1625 -0.22014 -0.15949 C -0.22708 -0.15 -0.23316 -0.13981 -0.24028 -0.13032 C -0.24305 -0.11944 -0.24878 -0.1088 -0.25295 -0.09907 C -0.25451 -0.07986 -0.25729 -0.07199 -0.25434 -0.05116 C -0.25295 -0.04074 -0.2434 -0.03032 -0.23871 -0.02407 C -0.22309 -0.00301 -0.24705 -0.02593 -0.2309 -0.01157 C -0.22587 -0.00162 -0.21788 0.01319 -0.21059 0.01968 C -0.20712 0.02662 -0.19809 0.03843 -0.19809 0.03866 C -0.19757 0.04398 -0.19809 0.04977 -0.19653 0.05509 C -0.19514 0.06019 -0.17969 0.07407 -0.17621 0.07801 C -0.17309 0.08148 -0.1717 0.08704 -0.1684 0.09051 C -0.1559 0.10417 -0.17222 0.07917 -0.15903 0.09676 C -0.15712 0.09931 -0.15625 0.10278 -0.15434 0.10509 C -0.1526 0.10718 -0.15 0.10741 -0.14809 0.10926 C -0.14184 0.11528 -0.13611 0.12269 -0.12934 0.12801 C -0.12691 0.12986 -0.12396 0.13032 -0.1217 0.13218 C -0.11493 0.13727 -0.10746 0.14815 -0.09965 0.15093 C -0.09566 0.15232 -0.09132 0.15232 -0.08715 0.15301 C -0.06476 0.15232 -0.04236 0.15208 -0.02031 0.15093 C 0.00139 0.14977 0.01649 0.12222 0.03629 0.11551 C 0.04045 0.11204 0.04462 0.10857 0.04879 0.10509 C 0.05122 0.10301 0.05226 0.09792 0.05486 0.09676 C 0.06094 0.09421 0.06754 0.09537 0.07379 0.09468 C 0.08056 0.08866 0.08768 0.08472 0.09566 0.08218 C 0.10695 0.07222 0.10174 0.07616 0.11129 0.06968 C 0.11667 0.06019 0.11962 0.0588 0.12691 0.05301 C 0.13021 0.05046 0.13629 0.04468 0.13629 0.04491 C 0.13837 0.04051 0.14045 0.03634 0.14254 0.03218 C 0.14445 0.02847 0.14566 0.01968 0.14566 0.01991 C 0.12934 0.01736 0.13577 0.02037 0.12535 0.01343 Z " pathEditMode="relative" rAng="0" ptsTypes="fffffffffffffffffffffffffffffffffffffffffffffffff">
                                      <p:cBhvr>
                                        <p:cTn id="47" dur="5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25" y="-74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dolph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sh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20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8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69"/>
                </p:tgtEl>
              </p:cMediaNode>
            </p:audio>
          </p:childTnLst>
        </p:cTn>
      </p:par>
    </p:tnLst>
    <p:bldLst>
      <p:bldP spid="2050" grpId="0"/>
      <p:bldP spid="2051" grpId="0" build="p"/>
      <p:bldP spid="31" grpId="0" build="allAtOnce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883575" y="1159422"/>
            <a:ext cx="7499350" cy="4891087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 typeface="Wingdings" pitchFamily="2" charset="2"/>
              <a:buChar char=""/>
            </a:pP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 Effect</a:t>
            </a:r>
          </a:p>
          <a:p>
            <a:pPr lvl="1" eaLnBrk="1" hangingPunct="1">
              <a:lnSpc>
                <a:spcPct val="150000"/>
              </a:lnSpc>
              <a:buFont typeface="Wingdings 2" pitchFamily="18" charset="2"/>
              <a:buChar char=""/>
            </a:pPr>
            <a:r>
              <a:rPr 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Entrance</a:t>
            </a:r>
          </a:p>
          <a:p>
            <a:pPr lvl="1" eaLnBrk="1" hangingPunct="1">
              <a:lnSpc>
                <a:spcPct val="150000"/>
              </a:lnSpc>
              <a:buFont typeface="Wingdings 2" pitchFamily="18" charset="2"/>
              <a:buChar char=""/>
            </a:pPr>
            <a:r>
              <a:rPr 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Emphasis</a:t>
            </a:r>
          </a:p>
          <a:p>
            <a:pPr lvl="1" eaLnBrk="1" hangingPunct="1">
              <a:lnSpc>
                <a:spcPct val="150000"/>
              </a:lnSpc>
              <a:buFont typeface="Wingdings 2" pitchFamily="18" charset="2"/>
              <a:buChar char=""/>
            </a:pPr>
            <a:r>
              <a:rPr 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Exit</a:t>
            </a:r>
          </a:p>
          <a:p>
            <a:pPr lvl="1" eaLnBrk="1" hangingPunct="1">
              <a:lnSpc>
                <a:spcPct val="150000"/>
              </a:lnSpc>
              <a:buFont typeface="Wingdings 2" pitchFamily="18" charset="2"/>
              <a:buChar char=""/>
            </a:pPr>
            <a:r>
              <a:rPr 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Motion Paths</a:t>
            </a:r>
          </a:p>
          <a:p>
            <a:pPr lvl="1" eaLnBrk="1" hangingPunct="1">
              <a:buFont typeface="Wingdings 2" pitchFamily="18" charset="2"/>
              <a:buChar char=""/>
            </a:pPr>
            <a:endParaRPr lang="en-US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57200" y="76200"/>
            <a:ext cx="8148664" cy="86836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b="0" dirty="0">
                <a:solidFill>
                  <a:srgbClr val="C00000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How to </a:t>
            </a:r>
            <a:r>
              <a:rPr lang="en-US" sz="4400" b="0" dirty="0" smtClean="0">
                <a:solidFill>
                  <a:srgbClr val="C00000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make an Animated PPT</a:t>
            </a:r>
            <a:endParaRPr lang="en-US" sz="4400" b="0" dirty="0">
              <a:solidFill>
                <a:srgbClr val="C00000"/>
              </a:solidFill>
              <a:effectLst>
                <a:outerShdw blurRad="50800" dist="50800" dir="2700000" algn="tl" rotWithShape="0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447800"/>
            <a:ext cx="4731834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1379" y="1162050"/>
            <a:ext cx="4181475" cy="453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1379" y="1159422"/>
            <a:ext cx="4200525" cy="401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6154" y="502498"/>
            <a:ext cx="409575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2366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10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70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1000125" y="1066800"/>
            <a:ext cx="7499350" cy="510540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 typeface="Wingdings" pitchFamily="2" charset="2"/>
              <a:buChar char=""/>
            </a:pP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 Options</a:t>
            </a:r>
          </a:p>
          <a:p>
            <a:pPr lvl="1" eaLnBrk="1" hangingPunct="1">
              <a:lnSpc>
                <a:spcPct val="150000"/>
              </a:lnSpc>
              <a:buFont typeface="Wingdings 2" pitchFamily="18" charset="2"/>
              <a:buChar char=""/>
            </a:pPr>
            <a:r>
              <a:rPr 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</a:t>
            </a:r>
          </a:p>
          <a:p>
            <a:pPr lvl="1" eaLnBrk="1" hangingPunct="1">
              <a:lnSpc>
                <a:spcPct val="150000"/>
              </a:lnSpc>
              <a:buFont typeface="Wingdings 2" pitchFamily="18" charset="2"/>
              <a:buChar char=""/>
            </a:pPr>
            <a:r>
              <a:rPr 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Timing</a:t>
            </a:r>
          </a:p>
          <a:p>
            <a:pPr lvl="1" eaLnBrk="1" hangingPunct="1">
              <a:lnSpc>
                <a:spcPct val="150000"/>
              </a:lnSpc>
              <a:buFont typeface="Wingdings 2" pitchFamily="18" charset="2"/>
              <a:buChar char=""/>
            </a:pPr>
            <a:r>
              <a:rPr 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Triggers</a:t>
            </a:r>
          </a:p>
          <a:p>
            <a:pPr lvl="1" eaLnBrk="1" hangingPunct="1">
              <a:buFont typeface="Verdana" pitchFamily="34" charset="0"/>
              <a:buNone/>
            </a:pPr>
            <a:endParaRPr lang="en-US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0" y="1285875"/>
            <a:ext cx="3571875" cy="527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2000250"/>
            <a:ext cx="3830638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3" y="3000375"/>
            <a:ext cx="3857625" cy="319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1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5" y="3214688"/>
            <a:ext cx="4071938" cy="339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676400" y="5000625"/>
            <a:ext cx="16763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US" sz="2800" dirty="0"/>
              <a:t>Click Me</a:t>
            </a:r>
          </a:p>
        </p:txBody>
      </p:sp>
      <p:pic>
        <p:nvPicPr>
          <p:cNvPr id="49160" name="Picture 8" descr="C:\Documents and Settings\yuang\Local Settings\Temporary Internet Files\Content.IE5\89ABCDEF\MCj04244480000[1]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25" y="4214813"/>
            <a:ext cx="1752600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457200" y="76200"/>
            <a:ext cx="8148664" cy="86836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b="0" dirty="0">
                <a:solidFill>
                  <a:srgbClr val="C00000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How to </a:t>
            </a:r>
            <a:r>
              <a:rPr lang="en-US" sz="4400" b="0" dirty="0" smtClean="0">
                <a:solidFill>
                  <a:srgbClr val="C00000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make an Animated PPT</a:t>
            </a:r>
            <a:endParaRPr lang="en-US" sz="4400" b="0" dirty="0">
              <a:solidFill>
                <a:srgbClr val="C00000"/>
              </a:solidFill>
              <a:effectLst>
                <a:outerShdw blurRad="50800" dist="50800" dir="2700000" algn="tl" rotWithShape="0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37981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875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875"/>
                            </p:stCondLst>
                            <p:childTnLst>
                              <p:par>
                                <p:cTn id="1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9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9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9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9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9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0" dur="2000"/>
                                        <p:tgtEl>
                                          <p:spTgt spid="49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 nodeType="clickPar">
                      <p:stCondLst>
                        <p:cond delay="0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9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9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ent Placeholder 2"/>
          <p:cNvSpPr>
            <a:spLocks noGrp="1"/>
          </p:cNvSpPr>
          <p:nvPr>
            <p:ph idx="1"/>
          </p:nvPr>
        </p:nvSpPr>
        <p:spPr>
          <a:xfrm>
            <a:off x="785813" y="1071563"/>
            <a:ext cx="6786562" cy="5157787"/>
          </a:xfrm>
        </p:spPr>
        <p:txBody>
          <a:bodyPr/>
          <a:lstStyle/>
          <a:p>
            <a:pPr marL="365125" lvl="1" indent="-282575" eaLnBrk="1" hangingPunct="1">
              <a:lnSpc>
                <a:spcPct val="150000"/>
              </a:lnSpc>
              <a:spcBef>
                <a:spcPts val="600"/>
              </a:spcBef>
              <a:buSzPct val="80000"/>
              <a:buFont typeface="Wingdings" pitchFamily="2" charset="2"/>
              <a:buChar char="v"/>
              <a:defRPr/>
            </a:pPr>
            <a:r>
              <a:rPr 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Play the sound with slide show</a:t>
            </a:r>
          </a:p>
          <a:p>
            <a:pPr marL="611188" lvl="2" indent="-282575" eaLnBrk="1" hangingPunct="1">
              <a:lnSpc>
                <a:spcPct val="150000"/>
              </a:lnSpc>
              <a:spcBef>
                <a:spcPts val="600"/>
              </a:spcBef>
              <a:buSzPct val="80000"/>
              <a:buFont typeface="Wingdings" pitchFamily="2" charset="2"/>
              <a:buChar char="v"/>
              <a:defRPr/>
            </a:pPr>
            <a:r>
              <a:rPr lang="en-US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Transition sound: </a:t>
            </a:r>
          </a:p>
          <a:p>
            <a:pPr eaLnBrk="1" hangingPunct="1">
              <a:buFont typeface="Wingdings" pitchFamily="2" charset="2"/>
              <a:buChar char=""/>
              <a:defRPr/>
            </a:pPr>
            <a:endParaRPr lang="en-US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214290"/>
            <a:ext cx="8148664" cy="86836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sz="4400" b="0" dirty="0">
                <a:solidFill>
                  <a:srgbClr val="C00000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如何</a:t>
            </a:r>
            <a:r>
              <a:rPr lang="zh-TW" altLang="en-US" sz="4400" b="0" dirty="0" smtClean="0">
                <a:solidFill>
                  <a:srgbClr val="C00000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讓 </a:t>
            </a:r>
            <a:r>
              <a:rPr lang="en-US" altLang="zh-TW" sz="4400" b="0" dirty="0" smtClean="0">
                <a:solidFill>
                  <a:srgbClr val="C00000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PPT </a:t>
            </a:r>
            <a:r>
              <a:rPr lang="zh-TW" altLang="en-US" sz="4400" b="0" dirty="0">
                <a:solidFill>
                  <a:srgbClr val="C00000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說話</a:t>
            </a:r>
            <a:r>
              <a:rPr lang="en-US" altLang="zh-TW" sz="4400" b="0" dirty="0">
                <a:solidFill>
                  <a:srgbClr val="C00000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/</a:t>
            </a:r>
            <a:r>
              <a:rPr lang="zh-TW" altLang="en-US" sz="4400" b="0" dirty="0">
                <a:solidFill>
                  <a:srgbClr val="C00000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發聲</a:t>
            </a:r>
            <a:endParaRPr lang="en-US" sz="4400" b="0" dirty="0">
              <a:solidFill>
                <a:srgbClr val="C00000"/>
              </a:solidFill>
              <a:effectLst>
                <a:outerShdw blurRad="50800" dist="50800" dir="2700000" algn="tl" rotWithShape="0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65"/>
          <a:stretch/>
        </p:blipFill>
        <p:spPr bwMode="auto">
          <a:xfrm>
            <a:off x="4251363" y="2743200"/>
            <a:ext cx="4589737" cy="1778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837340"/>
            <a:ext cx="2390775" cy="501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1816372"/>
      </p:ext>
    </p:extLst>
  </p:cSld>
  <p:clrMapOvr>
    <a:masterClrMapping/>
  </p:clrMapOvr>
  <p:transition>
    <p:random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25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1000125" y="1214438"/>
            <a:ext cx="6929438" cy="4800600"/>
          </a:xfrm>
        </p:spPr>
        <p:txBody>
          <a:bodyPr/>
          <a:lstStyle/>
          <a:p>
            <a:pPr marL="365125" lvl="1" indent="-282575" eaLnBrk="1" hangingPunct="1">
              <a:lnSpc>
                <a:spcPct val="150000"/>
              </a:lnSpc>
              <a:spcBef>
                <a:spcPts val="600"/>
              </a:spcBef>
              <a:buSzPct val="80000"/>
              <a:buFont typeface="Wingdings 2" pitchFamily="18" charset="2"/>
              <a:buChar char=""/>
            </a:pPr>
            <a:r>
              <a:rPr 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Play the sound with picture or word </a:t>
            </a:r>
          </a:p>
          <a:p>
            <a:pPr marL="611188" lvl="2" indent="-282575" eaLnBrk="1" hangingPunct="1">
              <a:lnSpc>
                <a:spcPct val="150000"/>
              </a:lnSpc>
              <a:spcBef>
                <a:spcPts val="600"/>
              </a:spcBef>
              <a:buSzPct val="80000"/>
              <a:buFont typeface="Wingdings 2" pitchFamily="18" charset="2"/>
              <a:buChar char=""/>
            </a:pPr>
            <a:r>
              <a:rPr lang="en-US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 Option</a:t>
            </a:r>
          </a:p>
          <a:p>
            <a:pPr marL="822325" lvl="3" indent="-282575" eaLnBrk="1" hangingPunct="1">
              <a:lnSpc>
                <a:spcPct val="150000"/>
              </a:lnSpc>
              <a:spcBef>
                <a:spcPts val="600"/>
              </a:spcBef>
              <a:buSzPct val="80000"/>
              <a:buFont typeface="Wingdings 2" pitchFamily="18" charset="2"/>
              <a:buChar char=""/>
            </a:pPr>
            <a:r>
              <a:rPr lang="en-US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Sound</a:t>
            </a:r>
          </a:p>
        </p:txBody>
      </p:sp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0" y="2214563"/>
            <a:ext cx="3640138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1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352800"/>
            <a:ext cx="3476625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14290"/>
            <a:ext cx="8148664" cy="86836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sz="4400" b="0" dirty="0">
                <a:solidFill>
                  <a:srgbClr val="C00000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如何</a:t>
            </a:r>
            <a:r>
              <a:rPr lang="zh-TW" altLang="en-US" sz="4400" b="0" dirty="0" smtClean="0">
                <a:solidFill>
                  <a:srgbClr val="C00000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讓 </a:t>
            </a:r>
            <a:r>
              <a:rPr lang="en-US" altLang="zh-TW" sz="4400" b="0" dirty="0" smtClean="0">
                <a:solidFill>
                  <a:srgbClr val="C00000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PPT </a:t>
            </a:r>
            <a:r>
              <a:rPr lang="zh-TW" altLang="en-US" sz="4400" b="0" dirty="0">
                <a:solidFill>
                  <a:srgbClr val="C00000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說話</a:t>
            </a:r>
            <a:r>
              <a:rPr lang="en-US" altLang="zh-TW" sz="4400" b="0" dirty="0">
                <a:solidFill>
                  <a:srgbClr val="C00000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/</a:t>
            </a:r>
            <a:r>
              <a:rPr lang="zh-TW" altLang="en-US" sz="4400" b="0" dirty="0">
                <a:solidFill>
                  <a:srgbClr val="C00000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發聲</a:t>
            </a:r>
            <a:endParaRPr lang="en-US" sz="4400" b="0" dirty="0">
              <a:solidFill>
                <a:srgbClr val="C00000"/>
              </a:solidFill>
              <a:effectLst>
                <a:outerShdw blurRad="50800" dist="50800" dir="2700000" algn="tl" rotWithShape="0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99472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7577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2" presetID="5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1000"/>
                                        <p:tgtEl>
                                          <p:spTgt spid="7578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1357313" y="1071563"/>
            <a:ext cx="7000875" cy="4800600"/>
          </a:xfrm>
        </p:spPr>
        <p:txBody>
          <a:bodyPr/>
          <a:lstStyle/>
          <a:p>
            <a:pPr marL="365125" lvl="1" indent="-282575" eaLnBrk="1" hangingPunct="1">
              <a:spcBef>
                <a:spcPts val="600"/>
              </a:spcBef>
              <a:buSzPct val="80000"/>
              <a:buFont typeface="Wingdings 2" pitchFamily="18" charset="2"/>
              <a:buChar char=""/>
            </a:pPr>
            <a:r>
              <a:rPr 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Play the sound when click on the picture or word </a:t>
            </a:r>
          </a:p>
          <a:p>
            <a:pPr marL="365125" lvl="1" indent="-282575" eaLnBrk="1" hangingPunct="1">
              <a:spcBef>
                <a:spcPts val="600"/>
              </a:spcBef>
              <a:buSzPct val="80000"/>
              <a:buFont typeface="Wingdings 2" pitchFamily="18" charset="2"/>
              <a:buChar char=""/>
            </a:pPr>
            <a:endParaRPr lang="en-US" sz="3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125" lvl="1" indent="-282575" eaLnBrk="1" hangingPunct="1">
              <a:spcBef>
                <a:spcPts val="600"/>
              </a:spcBef>
              <a:buSzPct val="80000"/>
              <a:buFont typeface="Wingdings 2" pitchFamily="18" charset="2"/>
              <a:buChar char=""/>
            </a:pPr>
            <a:endParaRPr lang="en-US" sz="3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11188" lvl="2" indent="-282575" eaLnBrk="1" hangingPunct="1">
              <a:lnSpc>
                <a:spcPct val="150000"/>
              </a:lnSpc>
              <a:spcBef>
                <a:spcPts val="600"/>
              </a:spcBef>
              <a:buSzPct val="80000"/>
              <a:buFont typeface="Wingdings 2" pitchFamily="18" charset="2"/>
              <a:buChar char=""/>
            </a:pPr>
            <a:r>
              <a:rPr lang="en-US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Insert Action</a:t>
            </a:r>
          </a:p>
          <a:p>
            <a:pPr marL="822325" lvl="3" indent="-282575" eaLnBrk="1" hangingPunct="1">
              <a:lnSpc>
                <a:spcPct val="150000"/>
              </a:lnSpc>
              <a:spcBef>
                <a:spcPts val="600"/>
              </a:spcBef>
              <a:buSzPct val="80000"/>
              <a:buFont typeface="Wingdings 2" pitchFamily="18" charset="2"/>
              <a:buChar char=""/>
            </a:pPr>
            <a:r>
              <a:rPr lang="en-US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Action Settings</a:t>
            </a:r>
          </a:p>
        </p:txBody>
      </p:sp>
      <p:pic>
        <p:nvPicPr>
          <p:cNvPr id="6" name="Picture 20">
            <a:hlinkClick r:id="" action="ppaction://noaction" highlightClick="1">
              <a:snd r:embed="rId3" name="dolphin.wav"/>
            </a:hlinkClick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14546" y="2428868"/>
            <a:ext cx="990600" cy="63818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21">
            <a:hlinkClick r:id="" action="ppaction://noaction" highlightClick="1">
              <a:snd r:embed="rId5" name="shark.wav"/>
            </a:hlinkClick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43306" y="2428868"/>
            <a:ext cx="1028700" cy="6477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38" y="2143125"/>
            <a:ext cx="3505200" cy="394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57200" y="214290"/>
            <a:ext cx="8148664" cy="86836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sz="4400" b="0" dirty="0">
                <a:solidFill>
                  <a:srgbClr val="C00000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如何</a:t>
            </a:r>
            <a:r>
              <a:rPr lang="zh-TW" altLang="en-US" sz="4400" b="0" dirty="0" smtClean="0">
                <a:solidFill>
                  <a:srgbClr val="C00000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讓 </a:t>
            </a:r>
            <a:r>
              <a:rPr lang="en-US" altLang="zh-TW" sz="4400" b="0" dirty="0" smtClean="0">
                <a:solidFill>
                  <a:srgbClr val="C00000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PPT </a:t>
            </a:r>
            <a:r>
              <a:rPr lang="zh-TW" altLang="en-US" sz="4400" b="0" dirty="0">
                <a:solidFill>
                  <a:srgbClr val="C00000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說話</a:t>
            </a:r>
            <a:r>
              <a:rPr lang="en-US" altLang="zh-TW" sz="4400" b="0" dirty="0">
                <a:solidFill>
                  <a:srgbClr val="C00000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/</a:t>
            </a:r>
            <a:r>
              <a:rPr lang="zh-TW" altLang="en-US" sz="4400" b="0" dirty="0">
                <a:solidFill>
                  <a:srgbClr val="C00000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發聲</a:t>
            </a:r>
            <a:endParaRPr lang="en-US" sz="4400" b="0" dirty="0">
              <a:solidFill>
                <a:srgbClr val="C00000"/>
              </a:solidFill>
              <a:effectLst>
                <a:outerShdw blurRad="50800" dist="50800" dir="2700000" algn="tl" rotWithShape="0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7548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6" dur="1000"/>
                                        <p:tgtEl>
                                          <p:spTgt spid="76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4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3.2"/>
</p:tagLst>
</file>

<file path=ppt/theme/theme1.xml><?xml version="1.0" encoding="utf-8"?>
<a:theme xmlns:a="http://schemas.openxmlformats.org/drawingml/2006/main" name="Wildflowers">
  <a:themeElements>
    <a:clrScheme name="Wildflowers">
      <a:dk1>
        <a:srgbClr val="40302B"/>
      </a:dk1>
      <a:lt1>
        <a:srgbClr val="FFFFFF"/>
      </a:lt1>
      <a:dk2>
        <a:srgbClr val="486868"/>
      </a:dk2>
      <a:lt2>
        <a:srgbClr val="F3F1EA"/>
      </a:lt2>
      <a:accent1>
        <a:srgbClr val="C4BD97"/>
      </a:accent1>
      <a:accent2>
        <a:srgbClr val="D5BDBE"/>
      </a:accent2>
      <a:accent3>
        <a:srgbClr val="F7EFA3"/>
      </a:accent3>
      <a:accent4>
        <a:srgbClr val="9FEDE0"/>
      </a:accent4>
      <a:accent5>
        <a:srgbClr val="BBB3C2"/>
      </a:accent5>
      <a:accent6>
        <a:srgbClr val="99A991"/>
      </a:accent6>
      <a:hlink>
        <a:srgbClr val="938968"/>
      </a:hlink>
      <a:folHlink>
        <a:srgbClr val="A97EE2"/>
      </a:folHlink>
    </a:clrScheme>
    <a:fontScheme name="Wildflowers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Wildflowers">
      <a:fillStyleLst>
        <a:solidFill>
          <a:schemeClr val="phClr">
            <a:shade val="85000"/>
            <a:satMod val="110000"/>
          </a:schemeClr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35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100000"/>
                <a:shade val="100000"/>
                <a:satMod val="135000"/>
              </a:schemeClr>
            </a:gs>
          </a:gsLst>
          <a:lin ang="10800000" scaled="1"/>
        </a:gradFill>
        <a:gradFill rotWithShape="1">
          <a:gsLst>
            <a:gs pos="0">
              <a:schemeClr val="phClr">
                <a:shade val="70000"/>
                <a:satMod val="135000"/>
              </a:schemeClr>
            </a:gs>
            <a:gs pos="80000">
              <a:schemeClr val="phClr">
                <a:shade val="90000"/>
                <a:satMod val="135000"/>
              </a:schemeClr>
            </a:gs>
            <a:gs pos="100000">
              <a:schemeClr val="phClr">
                <a:shade val="95000"/>
                <a:satMod val="135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38100" cap="flat" cmpd="sng" algn="ctr">
          <a:gradFill>
            <a:gsLst>
              <a:gs pos="0">
                <a:schemeClr val="phClr"/>
              </a:gs>
              <a:gs pos="50000">
                <a:schemeClr val="phClr">
                  <a:lumMod val="60000"/>
                  <a:lumOff val="40000"/>
                </a:schemeClr>
              </a:gs>
              <a:gs pos="100000">
                <a:schemeClr val="phClr">
                  <a:lumMod val="20000"/>
                  <a:lumOff val="80000"/>
                </a:schemeClr>
              </a:gs>
            </a:gsLst>
            <a:lin ang="5400000" scaled="0"/>
          </a:gradFill>
          <a:prstDash val="solid"/>
        </a:ln>
        <a:ln w="63500" cap="flat" cmpd="sng" algn="ctr">
          <a:gradFill>
            <a:gsLst>
              <a:gs pos="0">
                <a:schemeClr val="phClr"/>
              </a:gs>
              <a:gs pos="50000">
                <a:schemeClr val="phClr">
                  <a:lumMod val="60000"/>
                  <a:lumOff val="40000"/>
                </a:schemeClr>
              </a:gs>
              <a:gs pos="100000">
                <a:schemeClr val="phClr">
                  <a:lumMod val="20000"/>
                  <a:lumOff val="80000"/>
                </a:schemeClr>
              </a:gs>
            </a:gsLst>
            <a:lin ang="5400000" scaled="0"/>
          </a:gradFill>
          <a:prstDash val="solid"/>
        </a:ln>
      </a:lnStyleLst>
      <a:effectStyleLst>
        <a:effectStyle>
          <a:effectLst/>
        </a:effectStyle>
        <a:effectStyle>
          <a:effectLst>
            <a:innerShdw blurRad="63500">
              <a:srgbClr val="FFFFFF">
                <a:alpha val="50000"/>
              </a:srgbClr>
            </a:innerShdw>
          </a:effectLst>
        </a:effectStyle>
        <a:effectStyle>
          <a:effectLst>
            <a:innerShdw blurRad="190500">
              <a:srgbClr val="FFFFFF">
                <a:alpha val="0"/>
              </a:srgbClr>
            </a:innerShdw>
          </a:effectLst>
          <a:scene3d>
            <a:camera prst="orthographicFront">
              <a:rot lat="0" lon="0" rev="0"/>
            </a:camera>
            <a:lightRig rig="balanced" dir="tl">
              <a:rot lat="0" lon="0" rev="4200000"/>
            </a:lightRig>
          </a:scene3d>
          <a:sp3d>
            <a:bevelT w="25400" h="25400" prst="relaxedInset"/>
          </a:sp3d>
        </a:effectStyle>
      </a:effectStyleLst>
      <a:bgFillStyleLst>
        <a:solidFill>
          <a:schemeClr val="phClr"/>
        </a:solidFill>
        <a:gradFill flip="none" rotWithShape="1">
          <a:gsLst>
            <a:gs pos="0">
              <a:schemeClr val="phClr"/>
            </a:gs>
            <a:gs pos="50000">
              <a:schemeClr val="phClr">
                <a:lumMod val="90000"/>
                <a:alpha val="70000"/>
              </a:schemeClr>
            </a:gs>
            <a:gs pos="100000">
              <a:schemeClr val="phClr"/>
            </a:gs>
          </a:gsLst>
          <a:path path="circle">
            <a:fillToRect l="50000" t="50000" r="50000" b="50000"/>
          </a:path>
          <a:tileRect/>
        </a:gradFill>
        <a:gradFill flip="none" rotWithShape="1">
          <a:gsLst>
            <a:gs pos="0">
              <a:schemeClr val="phClr"/>
            </a:gs>
            <a:gs pos="50000">
              <a:schemeClr val="phClr">
                <a:lumMod val="90000"/>
              </a:schemeClr>
            </a:gs>
            <a:gs pos="100000">
              <a:schemeClr val="phClr"/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</Template>
  <TotalTime>2982</TotalTime>
  <Words>1169</Words>
  <Application>Microsoft Office PowerPoint</Application>
  <PresentationFormat>On-screen Show (4:3)</PresentationFormat>
  <Paragraphs>186</Paragraphs>
  <Slides>34</Slides>
  <Notes>4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Wildflowers</vt:lpstr>
      <vt:lpstr>PowerPoint Presentation</vt:lpstr>
      <vt:lpstr>了解學生:</vt:lpstr>
      <vt:lpstr>學生喜歡做什麼?</vt:lpstr>
      <vt:lpstr>PowerPoint Presentation</vt:lpstr>
      <vt:lpstr>Backward design</vt:lpstr>
      <vt:lpstr>PowerPoint Presentation</vt:lpstr>
      <vt:lpstr>PowerPoint Presentation</vt:lpstr>
      <vt:lpstr>Balance between teacher center and students center</vt:lpstr>
      <vt:lpstr>Large group - introduce new information</vt:lpstr>
      <vt:lpstr>Small groups</vt:lpstr>
      <vt:lpstr>Work in Pairs</vt:lpstr>
      <vt:lpstr>Individual work</vt:lpstr>
      <vt:lpstr>示範單元 一動物住在哪裡?</vt:lpstr>
      <vt:lpstr>示範單元 一點中國菜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大海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Fairfax County Public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Student</dc:creator>
  <cp:lastModifiedBy>APPV</cp:lastModifiedBy>
  <cp:revision>155</cp:revision>
  <dcterms:created xsi:type="dcterms:W3CDTF">2008-09-11T16:14:29Z</dcterms:created>
  <dcterms:modified xsi:type="dcterms:W3CDTF">2013-05-26T11:10:08Z</dcterms:modified>
</cp:coreProperties>
</file>