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1"/>
  </p:notesMasterIdLst>
  <p:sldIdLst>
    <p:sldId id="256" r:id="rId2"/>
    <p:sldId id="307" r:id="rId3"/>
    <p:sldId id="258" r:id="rId4"/>
    <p:sldId id="260" r:id="rId5"/>
    <p:sldId id="277" r:id="rId6"/>
    <p:sldId id="284" r:id="rId7"/>
    <p:sldId id="285" r:id="rId8"/>
    <p:sldId id="286" r:id="rId9"/>
    <p:sldId id="261" r:id="rId10"/>
    <p:sldId id="287" r:id="rId11"/>
    <p:sldId id="303" r:id="rId12"/>
    <p:sldId id="304" r:id="rId13"/>
    <p:sldId id="305" r:id="rId14"/>
    <p:sldId id="288" r:id="rId15"/>
    <p:sldId id="289" r:id="rId16"/>
    <p:sldId id="291" r:id="rId17"/>
    <p:sldId id="300" r:id="rId18"/>
    <p:sldId id="262" r:id="rId19"/>
    <p:sldId id="264" r:id="rId20"/>
    <p:sldId id="297" r:id="rId21"/>
    <p:sldId id="298" r:id="rId22"/>
    <p:sldId id="294" r:id="rId23"/>
    <p:sldId id="296" r:id="rId24"/>
    <p:sldId id="299" r:id="rId25"/>
    <p:sldId id="265" r:id="rId26"/>
    <p:sldId id="266" r:id="rId27"/>
    <p:sldId id="267" r:id="rId28"/>
    <p:sldId id="268" r:id="rId29"/>
    <p:sldId id="301" r:id="rId30"/>
    <p:sldId id="306" r:id="rId31"/>
    <p:sldId id="269" r:id="rId32"/>
    <p:sldId id="271" r:id="rId33"/>
    <p:sldId id="308" r:id="rId34"/>
    <p:sldId id="302" r:id="rId35"/>
    <p:sldId id="273" r:id="rId36"/>
    <p:sldId id="272" r:id="rId37"/>
    <p:sldId id="275" r:id="rId38"/>
    <p:sldId id="276" r:id="rId39"/>
    <p:sldId id="290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57" autoAdjust="0"/>
    <p:restoredTop sz="94640" autoAdjust="0"/>
  </p:normalViewPr>
  <p:slideViewPr>
    <p:cSldViewPr>
      <p:cViewPr>
        <p:scale>
          <a:sx n="86" d="100"/>
          <a:sy n="86" d="100"/>
        </p:scale>
        <p:origin x="-63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3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629519-91BD-42E8-9562-00EE56217992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908F9-0724-4FF3-AAD7-E69D7336E6A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908F9-0724-4FF3-AAD7-E69D7336E6A4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1F21-649D-402E-AD69-4A3D67FC440B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C10D7-0E11-4CDE-9C5A-166A1F2407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1F21-649D-402E-AD69-4A3D67FC440B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C10D7-0E11-4CDE-9C5A-166A1F2407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1F21-649D-402E-AD69-4A3D67FC440B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C10D7-0E11-4CDE-9C5A-166A1F2407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1F21-649D-402E-AD69-4A3D67FC440B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C10D7-0E11-4CDE-9C5A-166A1F2407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1F21-649D-402E-AD69-4A3D67FC440B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C10D7-0E11-4CDE-9C5A-166A1F2407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1F21-649D-402E-AD69-4A3D67FC440B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C10D7-0E11-4CDE-9C5A-166A1F2407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1F21-649D-402E-AD69-4A3D67FC440B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C10D7-0E11-4CDE-9C5A-166A1F2407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1F21-649D-402E-AD69-4A3D67FC440B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C10D7-0E11-4CDE-9C5A-166A1F2407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1F21-649D-402E-AD69-4A3D67FC440B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B6C10D7-0E11-4CDE-9C5A-166A1F2407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1F21-649D-402E-AD69-4A3D67FC440B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C10D7-0E11-4CDE-9C5A-166A1F2407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1F21-649D-402E-AD69-4A3D67FC440B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C10D7-0E11-4CDE-9C5A-166A1F2407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B2A1F21-649D-402E-AD69-4A3D67FC440B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B6C10D7-0E11-4CDE-9C5A-166A1F2407E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tupian.baike.com/a4_20_12_01300000853966127427129669978_jpg.html?prd=zhengwenye_left_neirong_tupian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/>
              <a:t>如何應用教學工具，使用題材完成教學目標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810000"/>
            <a:ext cx="6400800" cy="2133600"/>
          </a:xfrm>
        </p:spPr>
        <p:txBody>
          <a:bodyPr>
            <a:normAutofit/>
          </a:bodyPr>
          <a:lstStyle/>
          <a:p>
            <a:r>
              <a:rPr lang="zh-TW" altLang="en-US" b="1" dirty="0" smtClean="0"/>
              <a:t>美東中文學校協會</a:t>
            </a:r>
            <a:r>
              <a:rPr lang="zh-CN" altLang="en-US" b="1" dirty="0" smtClean="0"/>
              <a:t>第四十屆</a:t>
            </a:r>
            <a:r>
              <a:rPr lang="zh-TW" altLang="en-US" b="1" dirty="0" smtClean="0"/>
              <a:t>年會</a:t>
            </a:r>
          </a:p>
          <a:p>
            <a:r>
              <a:rPr lang="zh-CN" altLang="en-US" dirty="0" smtClean="0"/>
              <a:t>五月二十六日，二零一三年</a:t>
            </a:r>
            <a:endParaRPr lang="en-US" altLang="zh-CN" dirty="0" smtClean="0"/>
          </a:p>
          <a:p>
            <a:r>
              <a:rPr lang="zh-CN" altLang="en-US" dirty="0" smtClean="0"/>
              <a:t>華盛頓，</a:t>
            </a:r>
            <a:r>
              <a:rPr lang="en-US" altLang="zh-CN" dirty="0" smtClean="0"/>
              <a:t>DC</a:t>
            </a:r>
          </a:p>
          <a:p>
            <a:r>
              <a:rPr lang="zh-CN" altLang="en-US" dirty="0" smtClean="0"/>
              <a:t>講員：謝凱燕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前言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</a:rPr>
              <a:t>工慾善其事，必先利其器</a:t>
            </a:r>
            <a:r>
              <a:rPr lang="en-US" altLang="zh-CN" b="1" dirty="0" smtClean="0">
                <a:solidFill>
                  <a:srgbClr val="FF0000"/>
                </a:solidFill>
              </a:rPr>
              <a:t>-</a:t>
            </a:r>
          </a:p>
          <a:p>
            <a:endParaRPr lang="en-US" altLang="zh-CN" dirty="0" smtClean="0"/>
          </a:p>
          <a:p>
            <a:r>
              <a:rPr lang="zh-CN" altLang="en-US" sz="3000" dirty="0" smtClean="0"/>
              <a:t>若要完成一教學目標，必須要有好的教學工具。我們都知道從古到今，許多教學工具不斷的使用</a:t>
            </a:r>
            <a:r>
              <a:rPr lang="zh-CN" altLang="en-US" sz="3000" dirty="0" smtClean="0"/>
              <a:t>，隨</a:t>
            </a:r>
            <a:r>
              <a:rPr lang="zh-CN" altLang="en-US" sz="3000" dirty="0" smtClean="0"/>
              <a:t>著時代變遷，工具也不斷的進步。我們很幸運，今天的高科技工具日新月異。我們也發現新工具的魅力，利用新工具，改進了我們的教學。但是也不要忘了，我們的傳統工具也有它優越的地方</a:t>
            </a:r>
            <a:r>
              <a:rPr lang="zh-CN" altLang="en-US" sz="3000" dirty="0" smtClean="0"/>
              <a:t>。</a:t>
            </a:r>
            <a:endParaRPr lang="en-US" altLang="zh-CN" sz="3000" dirty="0" smtClean="0"/>
          </a:p>
          <a:p>
            <a:r>
              <a:rPr lang="zh-CN" altLang="en-US" sz="3000" dirty="0" smtClean="0"/>
              <a:t>今</a:t>
            </a:r>
            <a:r>
              <a:rPr lang="zh-CN" altLang="en-US" sz="3000" dirty="0" smtClean="0"/>
              <a:t>天我要介紹我們高中生學習中文的經驗，和應用數位教學工具，使用多元</a:t>
            </a:r>
            <a:r>
              <a:rPr lang="zh-CN" altLang="en-US" sz="3000" dirty="0" smtClean="0"/>
              <a:t>性的題</a:t>
            </a:r>
            <a:r>
              <a:rPr lang="zh-CN" altLang="en-US" sz="3000" dirty="0" smtClean="0"/>
              <a:t>材，提升教學興趣，達成教學目標。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大綱</a:t>
            </a:r>
            <a:r>
              <a:rPr lang="en-US" altLang="zh-CN" dirty="0" smtClean="0"/>
              <a:t>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752600"/>
            <a:ext cx="7086600" cy="4572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altLang="zh-CN" dirty="0" smtClean="0">
                <a:latin typeface="PMingLiU" pitchFamily="18" charset="-120"/>
                <a:ea typeface="PMingLiU" pitchFamily="18" charset="-120"/>
              </a:rPr>
              <a:t>1</a:t>
            </a:r>
            <a:r>
              <a:rPr lang="zh-CN" altLang="en-US" dirty="0" smtClean="0"/>
              <a:t>。</a:t>
            </a:r>
            <a:r>
              <a:rPr lang="zh-TW" altLang="en-US" dirty="0" smtClean="0"/>
              <a:t>以華府中文學校自編九年級教科書中第</a:t>
            </a:r>
            <a:endParaRPr lang="en-US" altLang="zh-TW" dirty="0" smtClean="0"/>
          </a:p>
          <a:p>
            <a:pPr>
              <a:buNone/>
            </a:pPr>
            <a:r>
              <a:rPr lang="zh-CN" altLang="en-US" dirty="0" smtClean="0"/>
              <a:t>      </a:t>
            </a:r>
            <a:r>
              <a:rPr lang="zh-TW" altLang="en-US" dirty="0" smtClean="0"/>
              <a:t>三課“清明節”一課做參考</a:t>
            </a:r>
            <a:endParaRPr lang="en-US" altLang="zh-TW" dirty="0" smtClean="0"/>
          </a:p>
          <a:p>
            <a:pPr>
              <a:buNone/>
            </a:pPr>
            <a:r>
              <a:rPr lang="en-US" altLang="zh-CN" dirty="0" smtClean="0">
                <a:latin typeface="PMingLiU" pitchFamily="18" charset="-120"/>
                <a:ea typeface="PMingLiU" pitchFamily="18" charset="-120"/>
              </a:rPr>
              <a:t>2</a:t>
            </a:r>
            <a:r>
              <a:rPr lang="zh-CN" altLang="en-US" dirty="0" smtClean="0"/>
              <a:t>。</a:t>
            </a:r>
            <a:r>
              <a:rPr lang="zh-TW" altLang="en-US" dirty="0" smtClean="0"/>
              <a:t>介紹如何</a:t>
            </a:r>
            <a:r>
              <a:rPr lang="zh-CN" altLang="en-US" dirty="0" smtClean="0"/>
              <a:t>應</a:t>
            </a:r>
            <a:r>
              <a:rPr lang="zh-TW" altLang="en-US" dirty="0" smtClean="0"/>
              <a:t>用現代化教學工具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（包括</a:t>
            </a:r>
            <a:r>
              <a:rPr lang="zh-CN" altLang="en-US" dirty="0" smtClean="0"/>
              <a:t> </a:t>
            </a:r>
            <a:r>
              <a:rPr lang="en-US" dirty="0" err="1" smtClean="0"/>
              <a:t>edmodo</a:t>
            </a:r>
            <a:r>
              <a:rPr lang="zh-TW" altLang="en-US" dirty="0" smtClean="0"/>
              <a:t>、</a:t>
            </a:r>
            <a:r>
              <a:rPr lang="en-US" altLang="zh-TW" dirty="0" smtClean="0"/>
              <a:t>A</a:t>
            </a:r>
            <a:r>
              <a:rPr lang="en-US" dirty="0" smtClean="0"/>
              <a:t>udacity</a:t>
            </a:r>
            <a:r>
              <a:rPr lang="zh-TW" altLang="en-US" dirty="0" smtClean="0"/>
              <a:t>、</a:t>
            </a:r>
            <a:r>
              <a:rPr lang="en-US" altLang="zh-TW" dirty="0" err="1" smtClean="0"/>
              <a:t>Wifi</a:t>
            </a:r>
            <a:r>
              <a:rPr lang="en-US" altLang="zh-TW" dirty="0" smtClean="0"/>
              <a:t> </a:t>
            </a:r>
            <a:r>
              <a:rPr lang="en-US" altLang="zh-CN" dirty="0" smtClean="0"/>
              <a:t>hotspot</a:t>
            </a:r>
            <a:r>
              <a:rPr lang="zh-CN" altLang="en-US" dirty="0" smtClean="0"/>
              <a:t>  </a:t>
            </a:r>
            <a:r>
              <a:rPr lang="en-US" altLang="zh-CN" dirty="0" smtClean="0"/>
              <a:t>device</a:t>
            </a:r>
            <a:r>
              <a:rPr lang="zh-CN" altLang="en-US" dirty="0" smtClean="0"/>
              <a:t>、</a:t>
            </a:r>
            <a:r>
              <a:rPr lang="en-US" altLang="zh-CN" dirty="0" smtClean="0"/>
              <a:t>P</a:t>
            </a:r>
            <a:r>
              <a:rPr lang="en-US" dirty="0" smtClean="0"/>
              <a:t>owerPoint</a:t>
            </a:r>
            <a:r>
              <a:rPr lang="zh-TW" altLang="en-US" dirty="0" smtClean="0"/>
              <a:t>、</a:t>
            </a:r>
            <a:r>
              <a:rPr lang="en-US" altLang="zh-TW" dirty="0" err="1" smtClean="0"/>
              <a:t>Quizlet</a:t>
            </a:r>
            <a:r>
              <a:rPr lang="zh-TW" altLang="en-US" dirty="0" smtClean="0"/>
              <a:t> 、 </a:t>
            </a:r>
            <a:r>
              <a:rPr lang="en-US" altLang="zh-TW" dirty="0" smtClean="0"/>
              <a:t>Y</a:t>
            </a:r>
            <a:r>
              <a:rPr lang="en-US" dirty="0" smtClean="0"/>
              <a:t>ouTube..</a:t>
            </a:r>
            <a:r>
              <a:rPr lang="zh-TW" altLang="en-US" dirty="0" smtClean="0"/>
              <a:t>等多媒體的教學工具）</a:t>
            </a:r>
            <a:endParaRPr lang="en-US" altLang="zh-TW" dirty="0" smtClean="0"/>
          </a:p>
          <a:p>
            <a:pPr>
              <a:buNone/>
            </a:pPr>
            <a:r>
              <a:rPr lang="en-US" altLang="zh-CN" dirty="0" smtClean="0">
                <a:latin typeface="PMingLiU" pitchFamily="18" charset="-120"/>
                <a:ea typeface="PMingLiU" pitchFamily="18" charset="-120"/>
              </a:rPr>
              <a:t>3</a:t>
            </a:r>
            <a:r>
              <a:rPr lang="zh-CN" altLang="en-US" dirty="0" smtClean="0"/>
              <a:t>。使用</a:t>
            </a:r>
            <a:r>
              <a:rPr lang="zh-TW" altLang="en-US" dirty="0" smtClean="0"/>
              <a:t>多元化的教學</a:t>
            </a:r>
            <a:r>
              <a:rPr lang="zh-CN" altLang="en-US" dirty="0" smtClean="0"/>
              <a:t>題材</a:t>
            </a:r>
            <a:endParaRPr lang="en-US" altLang="zh-CN" dirty="0" smtClean="0"/>
          </a:p>
          <a:p>
            <a:pPr>
              <a:buNone/>
            </a:pPr>
            <a:r>
              <a:rPr lang="zh-TW" altLang="en-US" dirty="0" smtClean="0"/>
              <a:t>（包括課堂練習</a:t>
            </a:r>
            <a:r>
              <a:rPr lang="zh-TW" altLang="en-US" dirty="0" smtClean="0"/>
              <a:t>、電</a:t>
            </a:r>
            <a:r>
              <a:rPr lang="zh-TW" altLang="en-US" dirty="0" smtClean="0"/>
              <a:t>影欣</a:t>
            </a:r>
            <a:r>
              <a:rPr lang="zh-TW" altLang="en-US" dirty="0" smtClean="0"/>
              <a:t>賞</a:t>
            </a:r>
            <a:r>
              <a:rPr lang="zh-TW" altLang="en-US" dirty="0" smtClean="0"/>
              <a:t>、</a:t>
            </a:r>
            <a:r>
              <a:rPr lang="zh-TW" altLang="en-US" dirty="0" smtClean="0"/>
              <a:t>唐</a:t>
            </a:r>
            <a:r>
              <a:rPr lang="zh-TW" altLang="en-US" dirty="0" smtClean="0"/>
              <a:t>詩欣賞、</a:t>
            </a:r>
            <a:r>
              <a:rPr lang="zh-CN" altLang="en-US" dirty="0" smtClean="0"/>
              <a:t>歷史故事、 </a:t>
            </a:r>
            <a:r>
              <a:rPr lang="zh-TW" altLang="en-US" dirty="0" smtClean="0"/>
              <a:t>讀書報告、短劇表演等活動）</a:t>
            </a:r>
            <a:endParaRPr lang="en-US" altLang="zh-TW" dirty="0" smtClean="0"/>
          </a:p>
          <a:p>
            <a:pPr>
              <a:buNone/>
            </a:pPr>
            <a:r>
              <a:rPr lang="en-US" altLang="zh-CN" dirty="0" smtClean="0">
                <a:latin typeface="PMingLiU" pitchFamily="18" charset="-120"/>
                <a:ea typeface="PMingLiU" pitchFamily="18" charset="-120"/>
              </a:rPr>
              <a:t>4</a:t>
            </a:r>
            <a:r>
              <a:rPr lang="zh-CN" altLang="en-US" dirty="0" smtClean="0"/>
              <a:t>。</a:t>
            </a:r>
            <a:r>
              <a:rPr lang="zh-TW" altLang="en-US" dirty="0" smtClean="0"/>
              <a:t>完成九年級高中生語文課的教學</a:t>
            </a:r>
            <a:r>
              <a:rPr lang="zh-CN" altLang="en-US" dirty="0" smtClean="0"/>
              <a:t>目標</a:t>
            </a:r>
            <a:r>
              <a:rPr lang="zh-TW" altLang="en-US" dirty="0" smtClean="0"/>
              <a:t>。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 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教學工具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CN" sz="4000" dirty="0" smtClean="0"/>
              <a:t>1</a:t>
            </a:r>
            <a:r>
              <a:rPr lang="zh-CN" altLang="en-US" sz="4000" dirty="0" smtClean="0"/>
              <a:t>。</a:t>
            </a:r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傳統式教學工具：教科書</a:t>
            </a:r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，挂圖，</a:t>
            </a:r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圖片，字卡，參考書，錄音機，磁碟，玩具，實物，標本，字典，遊戲，拼圖，賓果，</a:t>
            </a:r>
            <a:r>
              <a:rPr lang="en-US" altLang="zh-CN" sz="4000" dirty="0" smtClean="0">
                <a:latin typeface="PMingLiU" pitchFamily="18" charset="-120"/>
                <a:ea typeface="PMingLiU" pitchFamily="18" charset="-120"/>
              </a:rPr>
              <a:t>…</a:t>
            </a:r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等等。</a:t>
            </a:r>
            <a:endParaRPr lang="en-US" altLang="zh-CN" sz="40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en-US" altLang="zh-CN" sz="4000" dirty="0" smtClean="0"/>
              <a:t>2</a:t>
            </a:r>
            <a:r>
              <a:rPr lang="zh-CN" altLang="en-US" sz="4000" dirty="0" smtClean="0"/>
              <a:t>。</a:t>
            </a:r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現代化教學工具：電腦，軟體，</a:t>
            </a:r>
            <a:r>
              <a:rPr lang="en-US" altLang="zh-CN" sz="4000" dirty="0" err="1" smtClean="0"/>
              <a:t>i</a:t>
            </a:r>
            <a:r>
              <a:rPr lang="en-US" altLang="zh-CN" sz="4000" dirty="0" smtClean="0"/>
              <a:t>-pad</a:t>
            </a:r>
            <a:r>
              <a:rPr lang="zh-CN" altLang="en-US" sz="4000" dirty="0" smtClean="0"/>
              <a:t>，</a:t>
            </a:r>
            <a:r>
              <a:rPr lang="en-US" altLang="zh-CN" sz="4000" dirty="0" err="1" smtClean="0"/>
              <a:t>i</a:t>
            </a:r>
            <a:r>
              <a:rPr lang="en-US" altLang="zh-CN" sz="4000" dirty="0" smtClean="0"/>
              <a:t>-pod, tablet, </a:t>
            </a:r>
            <a:r>
              <a:rPr lang="en-US" altLang="zh-CN" sz="4000" dirty="0" err="1" smtClean="0"/>
              <a:t>edmodo</a:t>
            </a:r>
            <a:r>
              <a:rPr lang="en-US" altLang="zh-CN" sz="4000" dirty="0" smtClean="0"/>
              <a:t>, Audacity, Power Point, </a:t>
            </a:r>
            <a:r>
              <a:rPr lang="en-US" altLang="zh-CN" sz="4000" dirty="0" smtClean="0"/>
              <a:t>YouTube</a:t>
            </a:r>
            <a:r>
              <a:rPr lang="zh-CN" altLang="en-US" sz="4000" dirty="0" smtClean="0"/>
              <a:t>，</a:t>
            </a:r>
            <a:r>
              <a:rPr lang="en-US" altLang="zh-CN" sz="3900" dirty="0" err="1" smtClean="0"/>
              <a:t>Quizlet</a:t>
            </a:r>
            <a:r>
              <a:rPr lang="zh-CN" altLang="en-US" sz="3900" dirty="0" smtClean="0"/>
              <a:t>，</a:t>
            </a:r>
            <a:r>
              <a:rPr lang="en-US" altLang="zh-CN" sz="3900" dirty="0" err="1" smtClean="0"/>
              <a:t>oddcast</a:t>
            </a:r>
            <a:r>
              <a:rPr lang="zh-CN" altLang="en-US" sz="3900" dirty="0" smtClean="0"/>
              <a:t>，</a:t>
            </a:r>
            <a:r>
              <a:rPr lang="en-US" altLang="zh-CN" sz="3900" dirty="0" smtClean="0"/>
              <a:t>Dim Sum, Google </a:t>
            </a:r>
            <a:r>
              <a:rPr lang="en-US" altLang="zh-CN" sz="3900" dirty="0" err="1" smtClean="0"/>
              <a:t>zhongwen</a:t>
            </a:r>
            <a:r>
              <a:rPr lang="zh-CN" altLang="en-US" sz="3900" dirty="0" smtClean="0"/>
              <a:t>，</a:t>
            </a:r>
            <a:r>
              <a:rPr lang="en-US" altLang="zh-CN" sz="3900" dirty="0" smtClean="0"/>
              <a:t> Microsoft Pinyin</a:t>
            </a:r>
            <a:r>
              <a:rPr lang="zh-CN" altLang="en-US" sz="3900" dirty="0" smtClean="0"/>
              <a:t> </a:t>
            </a:r>
            <a:r>
              <a:rPr lang="en-US" altLang="zh-CN" sz="3900" dirty="0" smtClean="0"/>
              <a:t>IME</a:t>
            </a:r>
            <a:r>
              <a:rPr lang="zh-CN" altLang="en-US" sz="3900" dirty="0" smtClean="0"/>
              <a:t>，</a:t>
            </a:r>
            <a:r>
              <a:rPr lang="en-US" altLang="zh-CN" sz="3900" dirty="0" err="1" smtClean="0"/>
              <a:t>Wifi</a:t>
            </a:r>
            <a:r>
              <a:rPr lang="en-US" altLang="zh-CN" sz="3900" dirty="0" smtClean="0"/>
              <a:t> Hotspot Device, Windows</a:t>
            </a:r>
            <a:r>
              <a:rPr lang="zh-CN" altLang="en-US" sz="3900" dirty="0" smtClean="0"/>
              <a:t> </a:t>
            </a:r>
            <a:r>
              <a:rPr lang="en-US" altLang="zh-CN" sz="3900" dirty="0" err="1" smtClean="0"/>
              <a:t>MovieMaker</a:t>
            </a:r>
            <a:r>
              <a:rPr lang="en-US" altLang="zh-CN" sz="3900" dirty="0" smtClean="0"/>
              <a:t>…</a:t>
            </a:r>
            <a:r>
              <a:rPr lang="zh-CN" altLang="en-US" sz="3900" dirty="0" smtClean="0"/>
              <a:t>等等。</a:t>
            </a:r>
            <a:endParaRPr lang="en-US" sz="3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77825" y="228600"/>
            <a:ext cx="2212975" cy="1582737"/>
          </a:xfrm>
        </p:spPr>
        <p:txBody>
          <a:bodyPr/>
          <a:lstStyle/>
          <a:p>
            <a:r>
              <a:rPr lang="zh-CN" altLang="en-US" dirty="0" smtClean="0"/>
              <a:t>教科書</a:t>
            </a:r>
            <a:endParaRPr lang="en-US" dirty="0"/>
          </a:p>
        </p:txBody>
      </p:sp>
      <p:pic>
        <p:nvPicPr>
          <p:cNvPr id="9218" name="Picture 2" descr="C:\Users\Cai-Yen\Desktop\DSC059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905000"/>
            <a:ext cx="3657600" cy="4876800"/>
          </a:xfrm>
          <a:prstGeom prst="rect">
            <a:avLst/>
          </a:prstGeom>
          <a:noFill/>
        </p:spPr>
      </p:pic>
      <p:pic>
        <p:nvPicPr>
          <p:cNvPr id="8" name="Picture 2" descr="C:\Users\Cai-Yen\Desktop\Sarah's pictures\DSC059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905000"/>
            <a:ext cx="3714750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字卡、挂圖</a:t>
            </a:r>
            <a:endParaRPr lang="en-US" dirty="0"/>
          </a:p>
        </p:txBody>
      </p:sp>
      <p:pic>
        <p:nvPicPr>
          <p:cNvPr id="4" name="Picture 2" descr="C:\Users\Cai-Yen\Desktop\Sarah's pictures\DSC059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90800"/>
            <a:ext cx="4268585" cy="3200400"/>
          </a:xfrm>
          <a:prstGeom prst="rect">
            <a:avLst/>
          </a:prstGeom>
          <a:noFill/>
        </p:spPr>
      </p:pic>
      <p:pic>
        <p:nvPicPr>
          <p:cNvPr id="5" name="Picture 3" descr="C:\Users\Cai-Yen\Desktop\Sarah's pictures\DSC059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2667000"/>
            <a:ext cx="4114800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讀書、寫字</a:t>
            </a:r>
            <a:endParaRPr lang="en-US" dirty="0"/>
          </a:p>
        </p:txBody>
      </p:sp>
      <p:pic>
        <p:nvPicPr>
          <p:cNvPr id="4" name="Picture 2" descr="C:\Users\Cai-Yen\Desktop\Sarah's pictures\DSC0591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09800"/>
            <a:ext cx="4472247" cy="3354185"/>
          </a:xfrm>
          <a:prstGeom prst="rect">
            <a:avLst/>
          </a:prstGeom>
          <a:noFill/>
        </p:spPr>
      </p:pic>
      <p:pic>
        <p:nvPicPr>
          <p:cNvPr id="5" name="Picture 4" descr="C:\Users\Cai-Yen\Desktop\Sarah's pictures\DSC059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3371849"/>
            <a:ext cx="4648200" cy="34861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床邊故事書</a:t>
            </a:r>
            <a:endParaRPr lang="en-US" dirty="0"/>
          </a:p>
        </p:txBody>
      </p:sp>
      <p:pic>
        <p:nvPicPr>
          <p:cNvPr id="4" name="Content Placeholder 3" descr="C:\Users\Cai-Yen\Desktop\Sarah's pictures\DSC0592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895600"/>
            <a:ext cx="4414236" cy="3505200"/>
          </a:xfrm>
          <a:prstGeom prst="rect">
            <a:avLst/>
          </a:prstGeom>
          <a:noFill/>
        </p:spPr>
      </p:pic>
      <p:pic>
        <p:nvPicPr>
          <p:cNvPr id="5" name="Picture 2" descr="C:\Users\Cai-Yen\Desktop\Sarah's pictures\DSC059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429000"/>
            <a:ext cx="4572000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教學方法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sz="3600" dirty="0" smtClean="0"/>
              <a:t>1</a:t>
            </a:r>
            <a:r>
              <a:rPr lang="zh-CN" altLang="en-US" sz="3600" dirty="0" smtClean="0"/>
              <a:t>。</a:t>
            </a:r>
            <a:r>
              <a:rPr lang="zh-CN" altLang="en-US" sz="3600" dirty="0" smtClean="0">
                <a:latin typeface="PMingLiU" pitchFamily="18" charset="-120"/>
                <a:ea typeface="PMingLiU" pitchFamily="18" charset="-120"/>
              </a:rPr>
              <a:t>傳統式教學法：教條式教學，背誦，默寫，抄寫，</a:t>
            </a:r>
            <a:r>
              <a:rPr lang="en-US" altLang="zh-CN" sz="3600" dirty="0" smtClean="0">
                <a:latin typeface="PMingLiU" pitchFamily="18" charset="-120"/>
                <a:ea typeface="PMingLiU" pitchFamily="18" charset="-120"/>
              </a:rPr>
              <a:t>…</a:t>
            </a:r>
            <a:r>
              <a:rPr lang="zh-CN" altLang="en-US" sz="3600" dirty="0" smtClean="0">
                <a:latin typeface="PMingLiU" pitchFamily="18" charset="-120"/>
                <a:ea typeface="PMingLiU" pitchFamily="18" charset="-120"/>
              </a:rPr>
              <a:t>等等。</a:t>
            </a:r>
            <a:endParaRPr lang="en-US" altLang="zh-CN" sz="3600" dirty="0" smtClean="0">
              <a:latin typeface="PMingLiU" pitchFamily="18" charset="-120"/>
              <a:ea typeface="PMingLiU" pitchFamily="18" charset="-120"/>
            </a:endParaRPr>
          </a:p>
          <a:p>
            <a:endParaRPr lang="en-US" sz="3600" dirty="0" smtClean="0"/>
          </a:p>
          <a:p>
            <a:r>
              <a:rPr lang="en-US" altLang="zh-CN" sz="3600" dirty="0" smtClean="0"/>
              <a:t>2</a:t>
            </a:r>
            <a:r>
              <a:rPr lang="zh-CN" altLang="en-US" sz="3600" dirty="0" smtClean="0"/>
              <a:t>。</a:t>
            </a:r>
            <a:r>
              <a:rPr lang="zh-CN" altLang="en-US" sz="3600" dirty="0" smtClean="0">
                <a:latin typeface="PMingLiU" pitchFamily="18" charset="-120"/>
                <a:ea typeface="PMingLiU" pitchFamily="18" charset="-120"/>
              </a:rPr>
              <a:t>溝通式教學法：一對一，一對多，遊戲活動，美勞活動，注重</a:t>
            </a:r>
            <a:r>
              <a:rPr lang="en-US" altLang="zh-CN" sz="3600" dirty="0" smtClean="0">
                <a:latin typeface="PMingLiU" pitchFamily="18" charset="-120"/>
                <a:ea typeface="PMingLiU" pitchFamily="18" charset="-120"/>
              </a:rPr>
              <a:t>5C’</a:t>
            </a:r>
            <a:r>
              <a:rPr lang="zh-CN" altLang="en-US" sz="3600" dirty="0" smtClean="0">
                <a:latin typeface="PMingLiU" pitchFamily="18" charset="-120"/>
                <a:ea typeface="PMingLiU" pitchFamily="18" charset="-120"/>
              </a:rPr>
              <a:t>教學，情景教學，上網查詢，收集資料，應用高科技軟體，電腦打字，電腦報告，專題報告，集體完成學習宗旨</a:t>
            </a:r>
            <a:r>
              <a:rPr lang="en-US" altLang="zh-CN" sz="3600" dirty="0" smtClean="0">
                <a:latin typeface="PMingLiU" pitchFamily="18" charset="-120"/>
                <a:ea typeface="PMingLiU" pitchFamily="18" charset="-120"/>
              </a:rPr>
              <a:t>…</a:t>
            </a:r>
            <a:r>
              <a:rPr lang="zh-CN" altLang="en-US" sz="3600" dirty="0" smtClean="0">
                <a:latin typeface="PMingLiU" pitchFamily="18" charset="-120"/>
                <a:ea typeface="PMingLiU" pitchFamily="18" charset="-120"/>
              </a:rPr>
              <a:t>等等</a:t>
            </a:r>
            <a:r>
              <a:rPr lang="zh-CN" altLang="en-US" dirty="0" smtClean="0">
                <a:latin typeface="PMingLiU" pitchFamily="18" charset="-120"/>
                <a:ea typeface="PMingLiU" pitchFamily="18" charset="-120"/>
              </a:rPr>
              <a:t>。</a:t>
            </a:r>
            <a:endParaRPr lang="en-US" dirty="0">
              <a:latin typeface="PMingLiU" pitchFamily="18" charset="-120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WSCLC</a:t>
            </a:r>
            <a:r>
              <a:rPr lang="zh-CN" altLang="en-US" dirty="0" smtClean="0"/>
              <a:t> 九年級教科書第三課課文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zh-CN" altLang="en-US" dirty="0" smtClean="0"/>
              <a:t>    </a:t>
            </a:r>
            <a:r>
              <a:rPr lang="zh-TW" altLang="en-US" dirty="0" smtClean="0"/>
              <a:t> </a:t>
            </a:r>
            <a:r>
              <a:rPr lang="zh-TW" altLang="en-US" b="1" dirty="0" smtClean="0"/>
              <a:t>清明節</a:t>
            </a:r>
          </a:p>
          <a:p>
            <a:r>
              <a:rPr lang="zh-TW" altLang="en-US" dirty="0" smtClean="0"/>
              <a:t>清明節是中國的</a:t>
            </a:r>
            <a:r>
              <a:rPr lang="zh-TW" altLang="en-US" b="1" dirty="0" smtClean="0">
                <a:solidFill>
                  <a:srgbClr val="FF0000"/>
                </a:solidFill>
              </a:rPr>
              <a:t>傳統</a:t>
            </a:r>
            <a:r>
              <a:rPr lang="zh-TW" altLang="en-US" dirty="0" smtClean="0"/>
              <a:t>節日之一。中國人非常重視</a:t>
            </a:r>
            <a:r>
              <a:rPr lang="zh-TW" altLang="en-US" b="1" dirty="0" smtClean="0">
                <a:solidFill>
                  <a:srgbClr val="FF0000"/>
                </a:solidFill>
              </a:rPr>
              <a:t>孝道</a:t>
            </a:r>
            <a:r>
              <a:rPr lang="zh-TW" altLang="en-US" dirty="0" smtClean="0"/>
              <a:t>。清明</a:t>
            </a:r>
            <a:r>
              <a:rPr lang="zh-TW" altLang="en-US" b="1" dirty="0" smtClean="0">
                <a:solidFill>
                  <a:srgbClr val="FF0000"/>
                </a:solidFill>
              </a:rPr>
              <a:t>祭祖</a:t>
            </a:r>
            <a:r>
              <a:rPr lang="zh-TW" altLang="en-US" dirty="0" smtClean="0"/>
              <a:t>是孝道的延伸，也是傳統</a:t>
            </a:r>
            <a:r>
              <a:rPr lang="zh-TW" altLang="en-US" b="1" dirty="0" smtClean="0">
                <a:solidFill>
                  <a:srgbClr val="FF0000"/>
                </a:solidFill>
              </a:rPr>
              <a:t>美德</a:t>
            </a:r>
            <a:r>
              <a:rPr lang="zh-TW" altLang="en-US" dirty="0" smtClean="0"/>
              <a:t>。祭祖不是祭拜鬼神的迷信。藉著祭祖，人們可以表達對於先人的懷念與感恩。</a:t>
            </a:r>
          </a:p>
          <a:p>
            <a:r>
              <a:rPr lang="zh-TW" altLang="en-US" dirty="0" smtClean="0"/>
              <a:t>孔夫子，從來不談「怪力亂神」，卻非常重視「</a:t>
            </a:r>
            <a:r>
              <a:rPr lang="zh-TW" altLang="en-US" b="1" dirty="0" smtClean="0">
                <a:solidFill>
                  <a:srgbClr val="FF0000"/>
                </a:solidFill>
              </a:rPr>
              <a:t>慎終追遠</a:t>
            </a:r>
            <a:r>
              <a:rPr lang="zh-TW" altLang="en-US" dirty="0" smtClean="0"/>
              <a:t>」。西方人不論信奉哪一種宗教，也都贊同祭祖。</a:t>
            </a:r>
            <a:r>
              <a:rPr lang="zh-TW" altLang="en-US" b="1" dirty="0" smtClean="0">
                <a:solidFill>
                  <a:srgbClr val="FF0000"/>
                </a:solidFill>
              </a:rPr>
              <a:t>古今中外</a:t>
            </a:r>
            <a:r>
              <a:rPr lang="zh-TW" altLang="en-US" dirty="0" smtClean="0"/>
              <a:t>，一個不敬重祖先的人，總是叫人</a:t>
            </a:r>
            <a:r>
              <a:rPr lang="zh-TW" altLang="en-US" b="1" dirty="0" smtClean="0">
                <a:solidFill>
                  <a:srgbClr val="FF0000"/>
                </a:solidFill>
              </a:rPr>
              <a:t>瞧不起</a:t>
            </a:r>
            <a:r>
              <a:rPr lang="zh-TW" altLang="en-US" dirty="0" smtClean="0"/>
              <a:t> 。</a:t>
            </a:r>
          </a:p>
          <a:p>
            <a:r>
              <a:rPr lang="zh-TW" altLang="en-US" dirty="0" smtClean="0"/>
              <a:t>每年過了冰天雪地，草木凋零的冬天，到了</a:t>
            </a:r>
            <a:r>
              <a:rPr lang="zh-TW" altLang="en-US" b="1" dirty="0" smtClean="0">
                <a:solidFill>
                  <a:srgbClr val="FF0000"/>
                </a:solidFill>
              </a:rPr>
              <a:t>鳥語花香</a:t>
            </a:r>
            <a:r>
              <a:rPr lang="zh-TW" altLang="en-US" dirty="0" smtClean="0"/>
              <a:t>，</a:t>
            </a:r>
            <a:r>
              <a:rPr lang="zh-TW" altLang="en-US" b="1" dirty="0" smtClean="0">
                <a:solidFill>
                  <a:srgbClr val="FF0000"/>
                </a:solidFill>
              </a:rPr>
              <a:t>大地回春</a:t>
            </a:r>
            <a:r>
              <a:rPr lang="zh-TW" altLang="en-US" dirty="0" smtClean="0"/>
              <a:t>的清明時節，正是清掃和修補墓園的好機會。所以，清明祭祖也俗稱</a:t>
            </a:r>
            <a:r>
              <a:rPr lang="zh-TW" altLang="en-US" b="1" dirty="0" smtClean="0">
                <a:solidFill>
                  <a:srgbClr val="FF0000"/>
                </a:solidFill>
              </a:rPr>
              <a:t>掃墓</a:t>
            </a:r>
            <a:r>
              <a:rPr lang="zh-TW" altLang="en-US" dirty="0" smtClean="0"/>
              <a:t>。按照傳統的規矩，出門在外的人，這一天都要趕回家掃墓祭祖。掃墓時，獻上</a:t>
            </a:r>
            <a:r>
              <a:rPr lang="zh-TW" altLang="en-US" b="1" dirty="0" smtClean="0">
                <a:solidFill>
                  <a:srgbClr val="FF0000"/>
                </a:solidFill>
              </a:rPr>
              <a:t>香燭祭品</a:t>
            </a:r>
            <a:r>
              <a:rPr lang="zh-TW" altLang="en-US" dirty="0" smtClean="0"/>
              <a:t>，行過禮，自然會有一份盡過孝道的寬心和安慰。</a:t>
            </a:r>
          </a:p>
          <a:p>
            <a:r>
              <a:rPr lang="zh-TW" altLang="en-US" dirty="0" smtClean="0"/>
              <a:t>唐朝有一位大詩人叫杜牧，就寫過一首</a:t>
            </a:r>
            <a:r>
              <a:rPr lang="zh-TW" altLang="en-US" b="1" dirty="0" smtClean="0">
                <a:solidFill>
                  <a:srgbClr val="FF0000"/>
                </a:solidFill>
              </a:rPr>
              <a:t>家喻戶曉</a:t>
            </a:r>
            <a:r>
              <a:rPr lang="zh-TW" altLang="en-US" dirty="0" smtClean="0"/>
              <a:t>的「清明」詩，描寫回鄉掃墓的情景：</a:t>
            </a:r>
          </a:p>
          <a:p>
            <a:r>
              <a:rPr lang="zh-TW" altLang="en-US" dirty="0" smtClean="0"/>
              <a:t>清明時節</a:t>
            </a:r>
            <a:r>
              <a:rPr lang="zh-TW" altLang="en-US" b="1" dirty="0" smtClean="0">
                <a:solidFill>
                  <a:srgbClr val="FF0000"/>
                </a:solidFill>
              </a:rPr>
              <a:t>雨紛紛</a:t>
            </a:r>
            <a:r>
              <a:rPr lang="zh-TW" altLang="en-US" dirty="0" smtClean="0"/>
              <a:t>，路上</a:t>
            </a:r>
            <a:r>
              <a:rPr lang="zh-TW" altLang="en-US" b="1" dirty="0" smtClean="0">
                <a:solidFill>
                  <a:srgbClr val="FF0000"/>
                </a:solidFill>
              </a:rPr>
              <a:t>行人欲斷魂</a:t>
            </a:r>
            <a:r>
              <a:rPr lang="zh-TW" altLang="en-US" dirty="0" smtClean="0"/>
              <a:t>。</a:t>
            </a:r>
          </a:p>
          <a:p>
            <a:r>
              <a:rPr lang="zh-TW" altLang="en-US" dirty="0" smtClean="0"/>
              <a:t>借問酒家何處有，</a:t>
            </a:r>
            <a:r>
              <a:rPr lang="zh-TW" altLang="en-US" b="1" dirty="0" smtClean="0">
                <a:solidFill>
                  <a:srgbClr val="FF0000"/>
                </a:solidFill>
              </a:rPr>
              <a:t>牧童遙指杏花村</a:t>
            </a:r>
            <a:r>
              <a:rPr lang="zh-TW" altLang="en-US" dirty="0" smtClean="0"/>
              <a:t>。</a:t>
            </a:r>
          </a:p>
          <a:p>
            <a:r>
              <a:rPr lang="zh-TW" altLang="en-US" dirty="0" smtClean="0"/>
              <a:t>清明節有時又稱清明</a:t>
            </a:r>
            <a:r>
              <a:rPr lang="zh-TW" altLang="en-US" b="1" dirty="0" smtClean="0">
                <a:solidFill>
                  <a:srgbClr val="FF0000"/>
                </a:solidFill>
              </a:rPr>
              <a:t>踏青</a:t>
            </a:r>
            <a:r>
              <a:rPr lang="zh-TW" altLang="en-US" dirty="0" smtClean="0"/>
              <a:t>。清明節和踏青節皆在春天，趁著</a:t>
            </a:r>
            <a:r>
              <a:rPr lang="zh-TW" altLang="en-US" b="1" dirty="0" smtClean="0">
                <a:solidFill>
                  <a:srgbClr val="FF0000"/>
                </a:solidFill>
              </a:rPr>
              <a:t>春暖花開</a:t>
            </a:r>
            <a:r>
              <a:rPr lang="zh-TW" altLang="en-US" dirty="0" smtClean="0"/>
              <a:t>，掃墓的同時還可以</a:t>
            </a:r>
            <a:r>
              <a:rPr lang="zh-TW" altLang="en-US" b="1" dirty="0" smtClean="0">
                <a:solidFill>
                  <a:srgbClr val="FF0000"/>
                </a:solidFill>
              </a:rPr>
              <a:t>舒展</a:t>
            </a:r>
            <a:r>
              <a:rPr lang="zh-TW" altLang="en-US" dirty="0" smtClean="0"/>
              <a:t>身心，對於全家人的健康，也是一件好事。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b="1" dirty="0" smtClean="0"/>
              <a:t/>
            </a:r>
            <a:br>
              <a:rPr lang="en-US" altLang="zh-TW" b="1" dirty="0" smtClean="0"/>
            </a:br>
            <a:r>
              <a:rPr lang="en-US" altLang="zh-TW" b="1" dirty="0" smtClean="0"/>
              <a:t/>
            </a:r>
            <a:br>
              <a:rPr lang="en-US" altLang="zh-TW" b="1" dirty="0" smtClean="0"/>
            </a:br>
            <a:r>
              <a:rPr lang="en-US" altLang="zh-TW" b="1" dirty="0" smtClean="0"/>
              <a:t/>
            </a:r>
            <a:br>
              <a:rPr lang="en-US" altLang="zh-TW" b="1" dirty="0" smtClean="0"/>
            </a:br>
            <a:r>
              <a:rPr lang="en-US" altLang="zh-TW" b="1" dirty="0" smtClean="0"/>
              <a:t/>
            </a:r>
            <a:br>
              <a:rPr lang="en-US" altLang="zh-TW" b="1" dirty="0" smtClean="0"/>
            </a:br>
            <a:r>
              <a:rPr lang="zh-TW" altLang="en-US" b="1" dirty="0" smtClean="0"/>
              <a:t/>
            </a:r>
            <a:br>
              <a:rPr lang="zh-TW" altLang="en-US" b="1" dirty="0" smtClean="0"/>
            </a:br>
            <a:r>
              <a:rPr lang="zh-CN" altLang="en-US" b="1" dirty="0" smtClean="0"/>
              <a:t>課文  清明節 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CN" altLang="en-US" sz="3000" dirty="0" smtClean="0"/>
              <a:t>   </a:t>
            </a:r>
            <a:r>
              <a:rPr lang="zh-TW" altLang="en-US" sz="3000" dirty="0" smtClean="0"/>
              <a:t>清明節是中國的</a:t>
            </a:r>
            <a:r>
              <a:rPr lang="zh-TW" altLang="en-US" sz="3000" b="1" dirty="0" smtClean="0"/>
              <a:t>傳統</a:t>
            </a:r>
            <a:r>
              <a:rPr lang="zh-TW" altLang="en-US" sz="3000" dirty="0" smtClean="0"/>
              <a:t>節日之一。中國人非常重視</a:t>
            </a:r>
            <a:r>
              <a:rPr lang="zh-TW" altLang="en-US" sz="3000" b="1" dirty="0" smtClean="0"/>
              <a:t>孝道</a:t>
            </a:r>
            <a:r>
              <a:rPr lang="zh-TW" altLang="en-US" sz="3000" dirty="0" smtClean="0"/>
              <a:t>。清明</a:t>
            </a:r>
            <a:r>
              <a:rPr lang="zh-TW" altLang="en-US" sz="3000" b="1" dirty="0" smtClean="0"/>
              <a:t>祭祖</a:t>
            </a:r>
            <a:r>
              <a:rPr lang="zh-TW" altLang="en-US" sz="3000" dirty="0" smtClean="0"/>
              <a:t>是孝道的延伸，也是傳統</a:t>
            </a:r>
            <a:r>
              <a:rPr lang="zh-TW" altLang="en-US" sz="3000" b="1" dirty="0" smtClean="0"/>
              <a:t>美德</a:t>
            </a:r>
            <a:r>
              <a:rPr lang="zh-TW" altLang="en-US" sz="3000" dirty="0" smtClean="0"/>
              <a:t>。祭祖不是祭拜鬼神的迷信。藉著祭祖，人們可以表達對於先人的懷念與感恩。</a:t>
            </a:r>
          </a:p>
          <a:p>
            <a:pPr>
              <a:buNone/>
            </a:pPr>
            <a:r>
              <a:rPr lang="zh-CN" altLang="en-US" sz="3000" dirty="0" smtClean="0"/>
              <a:t>  </a:t>
            </a:r>
            <a:endParaRPr lang="en-US" altLang="zh-CN" sz="3000" dirty="0" smtClean="0"/>
          </a:p>
          <a:p>
            <a:pPr>
              <a:buNone/>
            </a:pPr>
            <a:r>
              <a:rPr lang="zh-CN" altLang="en-US" sz="3000" dirty="0" smtClean="0"/>
              <a:t>   </a:t>
            </a:r>
            <a:r>
              <a:rPr lang="zh-TW" altLang="en-US" sz="3000" dirty="0" smtClean="0"/>
              <a:t>孔夫子，從來不談「怪力亂神」，卻非常重視「</a:t>
            </a:r>
            <a:r>
              <a:rPr lang="zh-TW" altLang="en-US" sz="3000" b="1" dirty="0" smtClean="0"/>
              <a:t>慎終追遠</a:t>
            </a:r>
            <a:r>
              <a:rPr lang="zh-TW" altLang="en-US" sz="3000" dirty="0" smtClean="0"/>
              <a:t>」。西方人不論信奉哪一種宗教，也都贊同祭祖。</a:t>
            </a:r>
            <a:r>
              <a:rPr lang="zh-TW" altLang="en-US" sz="3000" b="1" dirty="0" smtClean="0"/>
              <a:t>古今中外</a:t>
            </a:r>
            <a:r>
              <a:rPr lang="zh-TW" altLang="en-US" sz="3000" dirty="0" smtClean="0"/>
              <a:t>，一個不敬重祖先的人，總是叫人</a:t>
            </a:r>
            <a:r>
              <a:rPr lang="zh-TW" altLang="en-US" sz="3000" b="1" dirty="0" smtClean="0"/>
              <a:t>瞧不起</a:t>
            </a:r>
            <a:r>
              <a:rPr lang="zh-TW" altLang="en-US" sz="3000" dirty="0" smtClean="0"/>
              <a:t> 。</a:t>
            </a:r>
          </a:p>
          <a:p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課文  清明節 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zh-CN" altLang="en-US" sz="3200" dirty="0" smtClean="0"/>
              <a:t>   </a:t>
            </a:r>
            <a:r>
              <a:rPr lang="zh-TW" altLang="en-US" sz="3200" dirty="0" smtClean="0"/>
              <a:t>每年過了冰天雪地，草木凋零的冬天，到了</a:t>
            </a:r>
            <a:r>
              <a:rPr lang="zh-TW" altLang="en-US" sz="3200" b="1" dirty="0" smtClean="0"/>
              <a:t>鳥語花香</a:t>
            </a:r>
            <a:r>
              <a:rPr lang="zh-TW" altLang="en-US" sz="3200" dirty="0" smtClean="0"/>
              <a:t>，</a:t>
            </a:r>
            <a:r>
              <a:rPr lang="zh-TW" altLang="en-US" sz="3200" b="1" dirty="0" smtClean="0"/>
              <a:t>大地回春</a:t>
            </a:r>
            <a:r>
              <a:rPr lang="zh-TW" altLang="en-US" sz="3200" dirty="0" smtClean="0"/>
              <a:t>的清明時節，正是清掃和修補墓園的好機會。所以，清明祭祖也俗稱</a:t>
            </a:r>
            <a:r>
              <a:rPr lang="zh-TW" altLang="en-US" sz="3200" b="1" dirty="0" smtClean="0"/>
              <a:t>掃墓</a:t>
            </a:r>
            <a:r>
              <a:rPr lang="zh-TW" altLang="en-US" sz="3200" dirty="0" smtClean="0"/>
              <a:t>。</a:t>
            </a:r>
            <a:endParaRPr lang="en-US" altLang="zh-TW" sz="3200" dirty="0" smtClean="0"/>
          </a:p>
          <a:p>
            <a:pPr>
              <a:buNone/>
            </a:pPr>
            <a:r>
              <a:rPr lang="zh-CN" altLang="en-US" sz="3200" dirty="0" smtClean="0"/>
              <a:t>   </a:t>
            </a:r>
            <a:r>
              <a:rPr lang="zh-TW" altLang="en-US" sz="3200" dirty="0" smtClean="0"/>
              <a:t>按照傳統的規矩，出門在外的人，這一天都要趕回家掃墓祭祖。掃墓時，獻上</a:t>
            </a:r>
            <a:r>
              <a:rPr lang="zh-TW" altLang="en-US" sz="3200" b="1" dirty="0" smtClean="0"/>
              <a:t>香燭祭品</a:t>
            </a:r>
            <a:r>
              <a:rPr lang="zh-TW" altLang="en-US" sz="3200" dirty="0" smtClean="0"/>
              <a:t>，行過禮，自然會有一份盡過孝道的寬心和安慰。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課文  清明節三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zh-TW" altLang="en-US" sz="3200" dirty="0" smtClean="0">
                <a:latin typeface="SimSun" pitchFamily="2" charset="-122"/>
                <a:ea typeface="SimSun" pitchFamily="2" charset="-122"/>
              </a:rPr>
              <a:t>唐朝有一位大詩人叫杜牧，就寫過一首</a:t>
            </a:r>
            <a:r>
              <a:rPr lang="zh-TW" altLang="en-US" sz="3200" b="1" dirty="0" smtClean="0">
                <a:latin typeface="SimSun" pitchFamily="2" charset="-122"/>
                <a:ea typeface="SimSun" pitchFamily="2" charset="-122"/>
              </a:rPr>
              <a:t>家喻戶曉</a:t>
            </a:r>
            <a:endParaRPr lang="en-US" altLang="zh-TW" sz="3200" b="1" dirty="0" smtClean="0">
              <a:latin typeface="SimSun" pitchFamily="2" charset="-122"/>
              <a:ea typeface="SimSun" pitchFamily="2" charset="-122"/>
            </a:endParaRPr>
          </a:p>
          <a:p>
            <a:pPr>
              <a:buNone/>
            </a:pPr>
            <a:r>
              <a:rPr lang="zh-TW" altLang="en-US" sz="3200" dirty="0" smtClean="0">
                <a:latin typeface="SimSun" pitchFamily="2" charset="-122"/>
                <a:ea typeface="SimSun" pitchFamily="2" charset="-122"/>
              </a:rPr>
              <a:t>的「清明」詩，描寫回鄉掃墓的情景：</a:t>
            </a:r>
            <a:endParaRPr lang="en-US" altLang="zh-TW" sz="3200" dirty="0" smtClean="0">
              <a:latin typeface="SimSun" pitchFamily="2" charset="-122"/>
              <a:ea typeface="SimSun" pitchFamily="2" charset="-122"/>
            </a:endParaRPr>
          </a:p>
          <a:p>
            <a:pPr>
              <a:buNone/>
            </a:pPr>
            <a:endParaRPr lang="zh-TW" altLang="en-US" sz="3200" dirty="0" smtClean="0">
              <a:latin typeface="SimSun" pitchFamily="2" charset="-122"/>
              <a:ea typeface="SimSun" pitchFamily="2" charset="-122"/>
            </a:endParaRPr>
          </a:p>
          <a:p>
            <a:pPr>
              <a:buNone/>
            </a:pPr>
            <a:r>
              <a:rPr lang="zh-TW" altLang="en-US" sz="3200" dirty="0" smtClean="0">
                <a:latin typeface="SimSun" pitchFamily="2" charset="-122"/>
                <a:ea typeface="SimSun" pitchFamily="2" charset="-122"/>
              </a:rPr>
              <a:t>清明時節</a:t>
            </a:r>
            <a:r>
              <a:rPr lang="zh-TW" altLang="en-US" sz="3200" b="1" dirty="0" smtClean="0">
                <a:latin typeface="SimSun" pitchFamily="2" charset="-122"/>
                <a:ea typeface="SimSun" pitchFamily="2" charset="-122"/>
              </a:rPr>
              <a:t>雨紛紛</a:t>
            </a:r>
            <a:r>
              <a:rPr lang="zh-TW" altLang="en-US" sz="3200" dirty="0" smtClean="0">
                <a:latin typeface="SimSun" pitchFamily="2" charset="-122"/>
                <a:ea typeface="SimSun" pitchFamily="2" charset="-122"/>
              </a:rPr>
              <a:t>，路上</a:t>
            </a:r>
            <a:r>
              <a:rPr lang="zh-TW" altLang="en-US" sz="3200" b="1" dirty="0" smtClean="0">
                <a:latin typeface="SimSun" pitchFamily="2" charset="-122"/>
                <a:ea typeface="SimSun" pitchFamily="2" charset="-122"/>
              </a:rPr>
              <a:t>行人欲斷魂</a:t>
            </a:r>
            <a:r>
              <a:rPr lang="zh-TW" altLang="en-US" sz="3200" dirty="0" smtClean="0">
                <a:latin typeface="SimSun" pitchFamily="2" charset="-122"/>
                <a:ea typeface="SimSun" pitchFamily="2" charset="-122"/>
              </a:rPr>
              <a:t>。</a:t>
            </a:r>
          </a:p>
          <a:p>
            <a:pPr>
              <a:buNone/>
            </a:pPr>
            <a:r>
              <a:rPr lang="zh-TW" altLang="en-US" sz="3200" dirty="0" smtClean="0">
                <a:latin typeface="SimSun" pitchFamily="2" charset="-122"/>
                <a:ea typeface="SimSun" pitchFamily="2" charset="-122"/>
              </a:rPr>
              <a:t>借問酒家何處有，</a:t>
            </a:r>
            <a:r>
              <a:rPr lang="zh-TW" altLang="en-US" sz="3200" b="1" dirty="0" smtClean="0">
                <a:latin typeface="SimSun" pitchFamily="2" charset="-122"/>
                <a:ea typeface="SimSun" pitchFamily="2" charset="-122"/>
              </a:rPr>
              <a:t>牧童遙指杏花村</a:t>
            </a:r>
            <a:r>
              <a:rPr lang="zh-TW" altLang="en-US" sz="3200" dirty="0" smtClean="0">
                <a:latin typeface="SimSun" pitchFamily="2" charset="-122"/>
                <a:ea typeface="SimSun" pitchFamily="2" charset="-122"/>
              </a:rPr>
              <a:t>。</a:t>
            </a:r>
          </a:p>
          <a:p>
            <a:pPr>
              <a:buNone/>
            </a:pPr>
            <a:endParaRPr lang="en-US" altLang="zh-TW" sz="3200" dirty="0" smtClean="0">
              <a:latin typeface="SimSun" pitchFamily="2" charset="-122"/>
              <a:ea typeface="SimSun" pitchFamily="2" charset="-122"/>
            </a:endParaRPr>
          </a:p>
          <a:p>
            <a:pPr>
              <a:buNone/>
            </a:pPr>
            <a:r>
              <a:rPr lang="zh-TW" altLang="en-US" sz="3200" dirty="0" smtClean="0">
                <a:latin typeface="SimSun" pitchFamily="2" charset="-122"/>
                <a:ea typeface="SimSun" pitchFamily="2" charset="-122"/>
              </a:rPr>
              <a:t>清明節有時又稱清明</a:t>
            </a:r>
            <a:r>
              <a:rPr lang="zh-TW" altLang="en-US" sz="3200" b="1" dirty="0" smtClean="0">
                <a:latin typeface="SimSun" pitchFamily="2" charset="-122"/>
                <a:ea typeface="SimSun" pitchFamily="2" charset="-122"/>
              </a:rPr>
              <a:t>踏青</a:t>
            </a:r>
            <a:r>
              <a:rPr lang="zh-TW" altLang="en-US" sz="3200" dirty="0" smtClean="0">
                <a:latin typeface="SimSun" pitchFamily="2" charset="-122"/>
                <a:ea typeface="SimSun" pitchFamily="2" charset="-122"/>
              </a:rPr>
              <a:t>。清明節和踏青節皆</a:t>
            </a:r>
            <a:r>
              <a:rPr lang="zh-CN" altLang="en-US" sz="3200" dirty="0" smtClean="0">
                <a:latin typeface="SimSun" pitchFamily="2" charset="-122"/>
                <a:ea typeface="SimSun" pitchFamily="2" charset="-122"/>
              </a:rPr>
              <a:t>在</a:t>
            </a:r>
            <a:endParaRPr lang="en-US" altLang="zh-TW" sz="3200" dirty="0" smtClean="0">
              <a:latin typeface="SimSun" pitchFamily="2" charset="-122"/>
              <a:ea typeface="SimSun" pitchFamily="2" charset="-122"/>
            </a:endParaRPr>
          </a:p>
          <a:p>
            <a:pPr>
              <a:buNone/>
            </a:pPr>
            <a:r>
              <a:rPr lang="zh-TW" altLang="en-US" sz="3200" dirty="0" smtClean="0">
                <a:latin typeface="SimSun" pitchFamily="2" charset="-122"/>
                <a:ea typeface="SimSun" pitchFamily="2" charset="-122"/>
              </a:rPr>
              <a:t>春天，趁著</a:t>
            </a:r>
            <a:r>
              <a:rPr lang="zh-TW" altLang="en-US" sz="3200" b="1" dirty="0" smtClean="0">
                <a:latin typeface="SimSun" pitchFamily="2" charset="-122"/>
                <a:ea typeface="SimSun" pitchFamily="2" charset="-122"/>
              </a:rPr>
              <a:t>春暖花開</a:t>
            </a:r>
            <a:r>
              <a:rPr lang="zh-TW" altLang="en-US" sz="3200" dirty="0" smtClean="0">
                <a:latin typeface="SimSun" pitchFamily="2" charset="-122"/>
                <a:ea typeface="SimSun" pitchFamily="2" charset="-122"/>
              </a:rPr>
              <a:t>，掃墓的同時還可以</a:t>
            </a:r>
            <a:r>
              <a:rPr lang="zh-TW" altLang="en-US" sz="3200" b="1" dirty="0" smtClean="0">
                <a:latin typeface="SimSun" pitchFamily="2" charset="-122"/>
                <a:ea typeface="SimSun" pitchFamily="2" charset="-122"/>
              </a:rPr>
              <a:t>舒展</a:t>
            </a:r>
            <a:r>
              <a:rPr lang="zh-TW" altLang="en-US" sz="3200" dirty="0" smtClean="0">
                <a:latin typeface="SimSun" pitchFamily="2" charset="-122"/>
                <a:ea typeface="SimSun" pitchFamily="2" charset="-122"/>
              </a:rPr>
              <a:t>身</a:t>
            </a:r>
            <a:endParaRPr lang="en-US" altLang="zh-TW" sz="3200" dirty="0" smtClean="0">
              <a:latin typeface="SimSun" pitchFamily="2" charset="-122"/>
              <a:ea typeface="SimSun" pitchFamily="2" charset="-122"/>
            </a:endParaRPr>
          </a:p>
          <a:p>
            <a:pPr>
              <a:buNone/>
            </a:pPr>
            <a:r>
              <a:rPr lang="zh-TW" altLang="en-US" sz="3200" dirty="0" smtClean="0">
                <a:latin typeface="SimSun" pitchFamily="2" charset="-122"/>
                <a:ea typeface="SimSun" pitchFamily="2" charset="-122"/>
              </a:rPr>
              <a:t>心，對於全家人的健康，也是一件好事。</a:t>
            </a:r>
            <a:endParaRPr lang="en-US" sz="3200" dirty="0" smtClean="0">
              <a:latin typeface="SimSun" pitchFamily="2" charset="-122"/>
              <a:ea typeface="SimSun" pitchFamily="2" charset="-122"/>
            </a:endParaRPr>
          </a:p>
          <a:p>
            <a:endParaRPr lang="en-US" sz="3200" dirty="0">
              <a:latin typeface="SimSun" pitchFamily="2" charset="-122"/>
              <a:ea typeface="SimSun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語文教學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。課堂練習做生字（</a:t>
            </a:r>
            <a:r>
              <a:rPr lang="en-US" altLang="zh-CN" dirty="0" smtClean="0"/>
              <a:t>12</a:t>
            </a:r>
            <a:r>
              <a:rPr lang="zh-CN" altLang="en-US" dirty="0" smtClean="0"/>
              <a:t> 個生字），生詞（</a:t>
            </a:r>
            <a:r>
              <a:rPr lang="en-US" altLang="zh-CN" dirty="0" smtClean="0"/>
              <a:t>20</a:t>
            </a:r>
            <a:r>
              <a:rPr lang="zh-CN" altLang="en-US" dirty="0" smtClean="0"/>
              <a:t>個重要詞彙）分析：單字逐字介紹拆字，字義，六書分類；生詞應用，文法句型造句</a:t>
            </a:r>
            <a:r>
              <a:rPr lang="zh-CN" altLang="en-US" dirty="0" smtClean="0"/>
              <a:t>。（</a:t>
            </a:r>
            <a:r>
              <a:rPr lang="en-US" altLang="zh-CN" dirty="0" smtClean="0"/>
              <a:t>dim sum, </a:t>
            </a:r>
            <a:r>
              <a:rPr lang="en-US" altLang="zh-CN" dirty="0" err="1" smtClean="0"/>
              <a:t>google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zhongwen</a:t>
            </a:r>
            <a:r>
              <a:rPr lang="en-US" altLang="zh-CN" dirty="0" smtClean="0"/>
              <a:t>)</a:t>
            </a:r>
            <a:endParaRPr lang="en-US" altLang="zh-CN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。闡釋課文内容，練習課文朗讀，錄音，及上載（</a:t>
            </a:r>
            <a:r>
              <a:rPr lang="en-US" altLang="zh-CN" dirty="0" err="1" smtClean="0"/>
              <a:t>edmodo</a:t>
            </a:r>
            <a:r>
              <a:rPr lang="en-US" altLang="zh-CN" dirty="0" smtClean="0"/>
              <a:t>)</a:t>
            </a:r>
            <a:r>
              <a:rPr lang="zh-CN" altLang="en-US" dirty="0" smtClean="0"/>
              <a:t>口語訓練。每隔一週也做“看圖説故事”錄音及上載（</a:t>
            </a:r>
            <a:r>
              <a:rPr lang="en-US" altLang="zh-CN" dirty="0" err="1" smtClean="0"/>
              <a:t>edmodo</a:t>
            </a:r>
            <a:r>
              <a:rPr lang="zh-CN" altLang="en-US" dirty="0" smtClean="0"/>
              <a:t>）。</a:t>
            </a:r>
            <a:endParaRPr lang="en-US" altLang="zh-CN" dirty="0" smtClean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。每週作業包括課文語法練習</a:t>
            </a:r>
            <a:r>
              <a:rPr lang="en-US" altLang="zh-CN" dirty="0" smtClean="0"/>
              <a:t>,</a:t>
            </a:r>
            <a:r>
              <a:rPr lang="zh-CN" altLang="en-US" dirty="0" smtClean="0"/>
              <a:t>  翻譯，略讀課外短文，學生用中文打字，查字典活動，列出十個新詞，並做英文定義。還有回</a:t>
            </a:r>
            <a:r>
              <a:rPr lang="zh-CN" altLang="en-US" dirty="0" smtClean="0"/>
              <a:t>答</a:t>
            </a:r>
            <a:r>
              <a:rPr lang="zh-CN" altLang="en-US" dirty="0" smtClean="0"/>
              <a:t>閱</a:t>
            </a:r>
            <a:r>
              <a:rPr lang="zh-CN" altLang="en-US" dirty="0" smtClean="0"/>
              <a:t>讀問</a:t>
            </a:r>
            <a:r>
              <a:rPr lang="zh-CN" altLang="en-US" dirty="0" smtClean="0"/>
              <a:t>題</a:t>
            </a:r>
            <a:r>
              <a:rPr lang="zh-CN" altLang="en-US" dirty="0" smtClean="0"/>
              <a:t>。</a:t>
            </a:r>
            <a:r>
              <a:rPr lang="en-US" altLang="zh-CN" dirty="0" smtClean="0"/>
              <a:t>(</a:t>
            </a:r>
            <a:r>
              <a:rPr lang="en-US" altLang="zh-CN" dirty="0" smtClean="0"/>
              <a:t>M</a:t>
            </a:r>
            <a:r>
              <a:rPr lang="en-US" altLang="zh-CN" dirty="0" smtClean="0"/>
              <a:t>icrosoft Pinyin IME)</a:t>
            </a:r>
            <a:endParaRPr lang="en-US" altLang="zh-CN" dirty="0" smtClean="0"/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。學生得到充分的聼、說、讀、寫的練習。再加上</a:t>
            </a:r>
            <a:r>
              <a:rPr lang="en-US" altLang="zh-CN" dirty="0" err="1" smtClean="0"/>
              <a:t>Quizlet</a:t>
            </a:r>
            <a:r>
              <a:rPr lang="zh-CN" altLang="en-US" dirty="0" smtClean="0"/>
              <a:t>的詞彙自修練習。（參考</a:t>
            </a:r>
            <a:r>
              <a:rPr lang="en-US" altLang="zh-CN" dirty="0" err="1" smtClean="0"/>
              <a:t>Quizlet</a:t>
            </a:r>
            <a:r>
              <a:rPr lang="zh-CN" altLang="en-US" dirty="0" smtClean="0"/>
              <a:t> 的樣本）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文化教學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CN" dirty="0" smtClean="0"/>
              <a:t>1</a:t>
            </a:r>
            <a:r>
              <a:rPr lang="zh-CN" altLang="en-US" sz="2700" dirty="0" smtClean="0"/>
              <a:t>。 介紹中國節慶</a:t>
            </a:r>
            <a:r>
              <a:rPr lang="zh-CN" altLang="en-US" sz="2700" dirty="0" smtClean="0">
                <a:solidFill>
                  <a:srgbClr val="FF0000"/>
                </a:solidFill>
              </a:rPr>
              <a:t>清明節</a:t>
            </a:r>
            <a:r>
              <a:rPr lang="zh-CN" altLang="en-US" sz="2700" dirty="0" smtClean="0"/>
              <a:t>的來龍去脈。</a:t>
            </a:r>
            <a:endParaRPr lang="en-US" altLang="zh-CN" sz="2700" dirty="0" smtClean="0"/>
          </a:p>
          <a:p>
            <a:r>
              <a:rPr lang="en-US" altLang="zh-CN" sz="2700" dirty="0" smtClean="0"/>
              <a:t>2</a:t>
            </a:r>
            <a:r>
              <a:rPr lang="zh-CN" altLang="en-US" sz="2700" dirty="0" smtClean="0"/>
              <a:t>。介紹中國傳統習俗如：</a:t>
            </a:r>
            <a:r>
              <a:rPr lang="zh-CN" altLang="en-US" sz="2700" dirty="0" smtClean="0">
                <a:solidFill>
                  <a:srgbClr val="FF0000"/>
                </a:solidFill>
              </a:rPr>
              <a:t>祭祖</a:t>
            </a:r>
            <a:r>
              <a:rPr lang="zh-CN" altLang="en-US" sz="2700" dirty="0" smtClean="0"/>
              <a:t>、</a:t>
            </a:r>
            <a:r>
              <a:rPr lang="zh-CN" altLang="en-US" sz="2700" dirty="0" smtClean="0">
                <a:solidFill>
                  <a:srgbClr val="FF0000"/>
                </a:solidFill>
              </a:rPr>
              <a:t>掃墓</a:t>
            </a:r>
            <a:r>
              <a:rPr lang="zh-CN" altLang="en-US" sz="2700" dirty="0" smtClean="0"/>
              <a:t>、清明、寒食的内涵。</a:t>
            </a:r>
            <a:endParaRPr lang="en-US" altLang="zh-CN" sz="2700" dirty="0" smtClean="0"/>
          </a:p>
          <a:p>
            <a:r>
              <a:rPr lang="en-US" altLang="zh-CN" sz="2700" dirty="0" smtClean="0"/>
              <a:t>3</a:t>
            </a:r>
            <a:r>
              <a:rPr lang="zh-CN" altLang="en-US" sz="2700" dirty="0" smtClean="0"/>
              <a:t>。介紹</a:t>
            </a:r>
            <a:r>
              <a:rPr lang="zh-CN" altLang="en-US" sz="2700" dirty="0" smtClean="0">
                <a:solidFill>
                  <a:srgbClr val="FF0000"/>
                </a:solidFill>
              </a:rPr>
              <a:t>唐詩</a:t>
            </a:r>
            <a:r>
              <a:rPr lang="zh-CN" altLang="en-US" sz="2700" dirty="0" smtClean="0"/>
              <a:t>在中國文學史上的重要性。</a:t>
            </a:r>
            <a:endParaRPr lang="en-US" altLang="zh-CN" sz="2700" dirty="0" smtClean="0"/>
          </a:p>
          <a:p>
            <a:r>
              <a:rPr lang="en-US" altLang="zh-CN" sz="2700" dirty="0" smtClean="0"/>
              <a:t>4</a:t>
            </a:r>
            <a:r>
              <a:rPr lang="zh-CN" altLang="en-US" sz="2700" dirty="0" smtClean="0"/>
              <a:t>。介紹</a:t>
            </a:r>
            <a:r>
              <a:rPr lang="zh-CN" altLang="en-US" sz="2700" dirty="0" smtClean="0">
                <a:solidFill>
                  <a:srgbClr val="FF0000"/>
                </a:solidFill>
              </a:rPr>
              <a:t>唐朝歷史</a:t>
            </a:r>
            <a:r>
              <a:rPr lang="zh-CN" altLang="en-US" sz="2700" dirty="0" smtClean="0"/>
              <a:t>背景、唐人生活特性、唐朝在藝術、文 </a:t>
            </a:r>
            <a:endParaRPr lang="en-US" altLang="zh-CN" sz="2700" dirty="0" smtClean="0"/>
          </a:p>
          <a:p>
            <a:r>
              <a:rPr lang="zh-CN" altLang="en-US" sz="2700" dirty="0" smtClean="0"/>
              <a:t>      化上的影響。</a:t>
            </a:r>
            <a:endParaRPr lang="en-US" altLang="zh-CN" sz="2700" dirty="0" smtClean="0"/>
          </a:p>
          <a:p>
            <a:r>
              <a:rPr lang="en-US" altLang="zh-CN" sz="2700" dirty="0" smtClean="0"/>
              <a:t>5</a:t>
            </a:r>
            <a:r>
              <a:rPr lang="zh-CN" altLang="en-US" sz="2700" dirty="0" smtClean="0"/>
              <a:t>。培養學生獨立研究學問，討論學習内容，自己製作讀書</a:t>
            </a:r>
            <a:endParaRPr lang="en-US" altLang="zh-CN" sz="2700" dirty="0" smtClean="0"/>
          </a:p>
          <a:p>
            <a:r>
              <a:rPr lang="zh-CN" altLang="en-US" sz="2700" dirty="0" smtClean="0"/>
              <a:t>      報告，觀摩其他學生的作品，繼而表達對唐詩的感覺   </a:t>
            </a:r>
            <a:endParaRPr lang="en-US" altLang="zh-CN" sz="2700" dirty="0" smtClean="0"/>
          </a:p>
          <a:p>
            <a:r>
              <a:rPr lang="zh-CN" altLang="en-US" sz="2700" dirty="0" smtClean="0"/>
              <a:t>      與了解。學生做</a:t>
            </a:r>
            <a:r>
              <a:rPr lang="zh-CN" altLang="en-US" sz="2700" dirty="0" smtClean="0">
                <a:solidFill>
                  <a:srgbClr val="FF0000"/>
                </a:solidFill>
              </a:rPr>
              <a:t>中國歷代服飾的報告</a:t>
            </a:r>
            <a:r>
              <a:rPr lang="zh-CN" altLang="en-US" sz="2700" dirty="0" smtClean="0"/>
              <a:t>。（</a:t>
            </a:r>
            <a:r>
              <a:rPr lang="en-US" altLang="zh-CN" sz="2700" dirty="0" smtClean="0"/>
              <a:t>YouTube&amp;</a:t>
            </a:r>
            <a:r>
              <a:rPr lang="zh-CN" altLang="en-US" sz="2700" dirty="0" smtClean="0"/>
              <a:t> </a:t>
            </a:r>
            <a:r>
              <a:rPr lang="en-US" altLang="zh-CN" sz="2700" dirty="0" smtClean="0"/>
              <a:t>Power</a:t>
            </a:r>
            <a:r>
              <a:rPr lang="en-US" altLang="zh-CN" sz="2700" dirty="0" smtClean="0"/>
              <a:t>Point)</a:t>
            </a:r>
            <a:endParaRPr lang="en-US" altLang="zh-CN" sz="2700" dirty="0" smtClean="0"/>
          </a:p>
          <a:p>
            <a:r>
              <a:rPr lang="en-US" altLang="zh-CN" sz="2700" dirty="0" smtClean="0"/>
              <a:t>6</a:t>
            </a:r>
            <a:r>
              <a:rPr lang="zh-CN" altLang="en-US" sz="2700" dirty="0" smtClean="0"/>
              <a:t>。我們綜合語文、文學、文化、歷史於一體的</a:t>
            </a:r>
            <a:r>
              <a:rPr lang="en-US" altLang="zh-CN" sz="2700" dirty="0" smtClean="0"/>
              <a:t>5C‘s</a:t>
            </a:r>
            <a:r>
              <a:rPr lang="zh-CN" altLang="en-US" sz="2700" dirty="0" smtClean="0"/>
              <a:t>教學方</a:t>
            </a:r>
            <a:endParaRPr lang="en-US" altLang="zh-CN" sz="2700" dirty="0" smtClean="0"/>
          </a:p>
          <a:p>
            <a:r>
              <a:rPr lang="zh-CN" altLang="en-US" sz="2700" dirty="0" smtClean="0"/>
              <a:t>      法，最後使學生以一種藝術形式表達他們所學的經驗</a:t>
            </a:r>
            <a:r>
              <a:rPr lang="en-US" altLang="zh-CN" sz="2700" dirty="0" smtClean="0"/>
              <a:t>-</a:t>
            </a:r>
          </a:p>
          <a:p>
            <a:r>
              <a:rPr lang="zh-CN" altLang="en-US" sz="2700" dirty="0" smtClean="0">
                <a:solidFill>
                  <a:srgbClr val="FF0000"/>
                </a:solidFill>
              </a:rPr>
              <a:t>      唐詩表演</a:t>
            </a:r>
            <a:r>
              <a:rPr lang="zh-CN" altLang="en-US" sz="2700" dirty="0" smtClean="0"/>
              <a:t>。</a:t>
            </a:r>
            <a:endParaRPr lang="en-US" sz="2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教學内容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382000" cy="4693920"/>
          </a:xfrm>
        </p:spPr>
        <p:txBody>
          <a:bodyPr>
            <a:noAutofit/>
          </a:bodyPr>
          <a:lstStyle/>
          <a:p>
            <a:r>
              <a:rPr lang="zh-TW" altLang="en-US" sz="3000" dirty="0" smtClean="0">
                <a:latin typeface="SimSun" pitchFamily="2" charset="-122"/>
                <a:ea typeface="SimSun" pitchFamily="2" charset="-122"/>
              </a:rPr>
              <a:t>我們分成四週來完成此一教學課程。</a:t>
            </a:r>
            <a:endParaRPr lang="en-US" altLang="zh-TW" sz="3000" dirty="0" smtClean="0">
              <a:latin typeface="SimSun" pitchFamily="2" charset="-122"/>
              <a:ea typeface="SimSun" pitchFamily="2" charset="-122"/>
            </a:endParaRPr>
          </a:p>
          <a:p>
            <a:r>
              <a:rPr lang="en-US" altLang="zh-CN" sz="2400" dirty="0" smtClean="0">
                <a:latin typeface="SimSun" pitchFamily="2" charset="-122"/>
                <a:ea typeface="SimSun" pitchFamily="2" charset="-122"/>
              </a:rPr>
              <a:t>1</a:t>
            </a:r>
            <a:r>
              <a:rPr lang="zh-CN" altLang="en-US" sz="2400" dirty="0" smtClean="0">
                <a:latin typeface="SimSun" pitchFamily="2" charset="-122"/>
                <a:ea typeface="SimSun" pitchFamily="2" charset="-122"/>
              </a:rPr>
              <a:t>。</a:t>
            </a:r>
            <a:r>
              <a:rPr lang="zh-CN" altLang="en-US" sz="2400" b="1" dirty="0" smtClean="0">
                <a:solidFill>
                  <a:srgbClr val="FF0000"/>
                </a:solidFill>
                <a:latin typeface="SimSun" pitchFamily="2" charset="-122"/>
                <a:ea typeface="SimSun" pitchFamily="2" charset="-122"/>
              </a:rPr>
              <a:t>第一週</a:t>
            </a:r>
            <a:r>
              <a:rPr lang="zh-CN" altLang="en-US" sz="2400" dirty="0" smtClean="0">
                <a:latin typeface="SimSun" pitchFamily="2" charset="-122"/>
                <a:ea typeface="SimSun" pitchFamily="2" charset="-122"/>
              </a:rPr>
              <a:t>：</a:t>
            </a:r>
            <a:r>
              <a:rPr lang="zh-TW" altLang="en-US" sz="2400" dirty="0" smtClean="0">
                <a:latin typeface="SimSun" pitchFamily="2" charset="-122"/>
                <a:ea typeface="SimSun" pitchFamily="2" charset="-122"/>
              </a:rPr>
              <a:t>我們先讓學生體驗祭祖儀式，了解踏青掃墓</a:t>
            </a:r>
            <a:endParaRPr lang="en-US" altLang="zh-TW" sz="2400" dirty="0" smtClean="0">
              <a:latin typeface="SimSun" pitchFamily="2" charset="-122"/>
              <a:ea typeface="SimSun" pitchFamily="2" charset="-122"/>
            </a:endParaRPr>
          </a:p>
          <a:p>
            <a:r>
              <a:rPr lang="zh-CN" altLang="en-US" sz="2400" dirty="0" smtClean="0">
                <a:latin typeface="SimSun" pitchFamily="2" charset="-122"/>
                <a:ea typeface="SimSun" pitchFamily="2" charset="-122"/>
              </a:rPr>
              <a:t>   </a:t>
            </a:r>
            <a:r>
              <a:rPr lang="zh-TW" altLang="en-US" sz="2400" dirty="0" smtClean="0">
                <a:latin typeface="SimSun" pitchFamily="2" charset="-122"/>
                <a:ea typeface="SimSun" pitchFamily="2" charset="-122"/>
              </a:rPr>
              <a:t>的活動。</a:t>
            </a:r>
            <a:r>
              <a:rPr lang="zh-CN" altLang="en-US" sz="2400" dirty="0" smtClean="0">
                <a:latin typeface="SimSun" pitchFamily="2" charset="-122"/>
                <a:ea typeface="SimSun" pitchFamily="2" charset="-122"/>
              </a:rPr>
              <a:t>（參</a:t>
            </a:r>
            <a:r>
              <a:rPr lang="zh-CN" altLang="en-US" sz="2400" dirty="0" smtClean="0">
                <a:latin typeface="SimSun" pitchFamily="2" charset="-122"/>
                <a:ea typeface="SimSun" pitchFamily="2" charset="-122"/>
              </a:rPr>
              <a:t>考</a:t>
            </a:r>
            <a:r>
              <a:rPr lang="en-US" altLang="zh-CN" sz="2400" dirty="0" smtClean="0">
                <a:latin typeface="SimSun" pitchFamily="2" charset="-122"/>
                <a:ea typeface="SimSun" pitchFamily="2" charset="-122"/>
              </a:rPr>
              <a:t>YouTube</a:t>
            </a:r>
            <a:r>
              <a:rPr lang="zh-CN" altLang="en-US" sz="2400" dirty="0" smtClean="0">
                <a:latin typeface="SimSun" pitchFamily="2" charset="-122"/>
                <a:ea typeface="SimSun" pitchFamily="2" charset="-122"/>
              </a:rPr>
              <a:t>新紅樓夢第</a:t>
            </a:r>
            <a:r>
              <a:rPr lang="en-US" altLang="zh-CN" sz="2400" dirty="0" smtClean="0">
                <a:latin typeface="SimSun" pitchFamily="2" charset="-122"/>
                <a:ea typeface="SimSun" pitchFamily="2" charset="-122"/>
              </a:rPr>
              <a:t>25</a:t>
            </a:r>
            <a:r>
              <a:rPr lang="zh-CN" altLang="en-US" sz="2400" dirty="0" smtClean="0">
                <a:latin typeface="SimSun" pitchFamily="2" charset="-122"/>
                <a:ea typeface="SimSun" pitchFamily="2" charset="-122"/>
              </a:rPr>
              <a:t>集）</a:t>
            </a:r>
            <a:endParaRPr lang="en-US" altLang="zh-TW" sz="2400" dirty="0" smtClean="0">
              <a:latin typeface="SimSun" pitchFamily="2" charset="-122"/>
              <a:ea typeface="SimSun" pitchFamily="2" charset="-122"/>
            </a:endParaRPr>
          </a:p>
          <a:p>
            <a:r>
              <a:rPr lang="en-US" altLang="zh-CN" sz="2400" dirty="0" smtClean="0">
                <a:latin typeface="SimSun" pitchFamily="2" charset="-122"/>
                <a:ea typeface="SimSun" pitchFamily="2" charset="-122"/>
              </a:rPr>
              <a:t>2</a:t>
            </a:r>
            <a:r>
              <a:rPr lang="zh-CN" altLang="en-US" sz="2400" dirty="0" smtClean="0">
                <a:latin typeface="SimSun" pitchFamily="2" charset="-122"/>
                <a:ea typeface="SimSun" pitchFamily="2" charset="-122"/>
              </a:rPr>
              <a:t>。</a:t>
            </a:r>
            <a:r>
              <a:rPr lang="zh-CN" altLang="en-US" sz="2400" b="1" dirty="0" smtClean="0">
                <a:solidFill>
                  <a:srgbClr val="FF0000"/>
                </a:solidFill>
                <a:latin typeface="SimSun" pitchFamily="2" charset="-122"/>
                <a:ea typeface="SimSun" pitchFamily="2" charset="-122"/>
              </a:rPr>
              <a:t>第二週</a:t>
            </a:r>
            <a:r>
              <a:rPr lang="zh-CN" altLang="en-US" sz="2400" dirty="0" smtClean="0">
                <a:latin typeface="SimSun" pitchFamily="2" charset="-122"/>
                <a:ea typeface="SimSun" pitchFamily="2" charset="-122"/>
              </a:rPr>
              <a:t>：</a:t>
            </a:r>
            <a:r>
              <a:rPr lang="zh-TW" altLang="en-US" sz="2400" dirty="0" smtClean="0">
                <a:latin typeface="SimSun" pitchFamily="2" charset="-122"/>
                <a:ea typeface="SimSun" pitchFamily="2" charset="-122"/>
              </a:rPr>
              <a:t>其中課文引述</a:t>
            </a:r>
            <a:r>
              <a:rPr lang="zh-CN" altLang="en-US" sz="2400" dirty="0" smtClean="0">
                <a:latin typeface="SimSun" pitchFamily="2" charset="-122"/>
                <a:ea typeface="SimSun" pitchFamily="2" charset="-122"/>
              </a:rPr>
              <a:t>唐朝</a:t>
            </a:r>
            <a:r>
              <a:rPr lang="zh-TW" altLang="en-US" sz="2400" dirty="0" smtClean="0">
                <a:latin typeface="SimSun" pitchFamily="2" charset="-122"/>
                <a:ea typeface="SimSun" pitchFamily="2" charset="-122"/>
              </a:rPr>
              <a:t>杜牧的“清明”詩，藉此</a:t>
            </a:r>
            <a:r>
              <a:rPr lang="zh-CN" altLang="en-US" sz="2400" dirty="0" smtClean="0">
                <a:latin typeface="SimSun" pitchFamily="2" charset="-122"/>
                <a:ea typeface="SimSun" pitchFamily="2" charset="-122"/>
              </a:rPr>
              <a:t> </a:t>
            </a:r>
            <a:endParaRPr lang="en-US" altLang="zh-CN" sz="2400" dirty="0" smtClean="0">
              <a:latin typeface="SimSun" pitchFamily="2" charset="-122"/>
              <a:ea typeface="SimSun" pitchFamily="2" charset="-122"/>
            </a:endParaRPr>
          </a:p>
          <a:p>
            <a:r>
              <a:rPr lang="zh-CN" altLang="en-US" sz="2400" dirty="0" smtClean="0">
                <a:latin typeface="SimSun" pitchFamily="2" charset="-122"/>
                <a:ea typeface="SimSun" pitchFamily="2" charset="-122"/>
              </a:rPr>
              <a:t>   </a:t>
            </a:r>
            <a:r>
              <a:rPr lang="zh-TW" altLang="en-US" sz="2400" dirty="0" smtClean="0">
                <a:latin typeface="SimSun" pitchFamily="2" charset="-122"/>
                <a:ea typeface="SimSun" pitchFamily="2" charset="-122"/>
              </a:rPr>
              <a:t>讓學生從詩意，詩境去體會文人中的清明節。更有機</a:t>
            </a:r>
            <a:r>
              <a:rPr lang="zh-CN" altLang="en-US" sz="2400" dirty="0" smtClean="0">
                <a:latin typeface="SimSun" pitchFamily="2" charset="-122"/>
                <a:ea typeface="SimSun" pitchFamily="2" charset="-122"/>
              </a:rPr>
              <a:t> </a:t>
            </a:r>
            <a:endParaRPr lang="en-US" altLang="zh-CN" sz="2400" dirty="0" smtClean="0">
              <a:latin typeface="SimSun" pitchFamily="2" charset="-122"/>
              <a:ea typeface="SimSun" pitchFamily="2" charset="-122"/>
            </a:endParaRPr>
          </a:p>
          <a:p>
            <a:r>
              <a:rPr lang="zh-CN" altLang="en-US" sz="2400" dirty="0" smtClean="0">
                <a:latin typeface="SimSun" pitchFamily="2" charset="-122"/>
                <a:ea typeface="SimSun" pitchFamily="2" charset="-122"/>
              </a:rPr>
              <a:t>   </a:t>
            </a:r>
            <a:r>
              <a:rPr lang="zh-TW" altLang="en-US" sz="2400" dirty="0" smtClean="0">
                <a:latin typeface="SimSun" pitchFamily="2" charset="-122"/>
                <a:ea typeface="SimSun" pitchFamily="2" charset="-122"/>
              </a:rPr>
              <a:t>會欣賞</a:t>
            </a:r>
            <a:r>
              <a:rPr lang="zh-CN" altLang="en-US" sz="2400" dirty="0" smtClean="0">
                <a:latin typeface="SimSun" pitchFamily="2" charset="-122"/>
                <a:ea typeface="SimSun" pitchFamily="2" charset="-122"/>
              </a:rPr>
              <a:t>另外</a:t>
            </a:r>
            <a:r>
              <a:rPr lang="zh-TW" altLang="en-US" sz="2400" dirty="0" smtClean="0">
                <a:latin typeface="SimSun" pitchFamily="2" charset="-122"/>
                <a:ea typeface="SimSun" pitchFamily="2" charset="-122"/>
              </a:rPr>
              <a:t>三首唐詩</a:t>
            </a:r>
            <a:r>
              <a:rPr lang="zh-CN" altLang="en-US" sz="2400" dirty="0" smtClean="0">
                <a:latin typeface="SimSun" pitchFamily="2" charset="-122"/>
                <a:ea typeface="SimSun" pitchFamily="2" charset="-122"/>
              </a:rPr>
              <a:t>：憫農詩，秋夕，江雪。</a:t>
            </a:r>
            <a:r>
              <a:rPr lang="en-US" altLang="zh-CN" sz="2400" dirty="0" smtClean="0">
                <a:latin typeface="SimSun" pitchFamily="2" charset="-122"/>
                <a:ea typeface="SimSun" pitchFamily="2" charset="-122"/>
              </a:rPr>
              <a:t>(</a:t>
            </a:r>
            <a:r>
              <a:rPr lang="zh-CN" altLang="en-US" sz="2400" dirty="0" smtClean="0">
                <a:latin typeface="SimSun" pitchFamily="2" charset="-122"/>
                <a:ea typeface="SimSun" pitchFamily="2" charset="-122"/>
              </a:rPr>
              <a:t>參考唐</a:t>
            </a:r>
            <a:endParaRPr lang="en-US" altLang="zh-CN" sz="2400" dirty="0" smtClean="0">
              <a:latin typeface="SimSun" pitchFamily="2" charset="-122"/>
              <a:ea typeface="SimSun" pitchFamily="2" charset="-122"/>
            </a:endParaRPr>
          </a:p>
          <a:p>
            <a:r>
              <a:rPr lang="zh-CN" altLang="en-US" sz="2400" dirty="0" smtClean="0">
                <a:latin typeface="SimSun" pitchFamily="2" charset="-122"/>
                <a:ea typeface="SimSun" pitchFamily="2" charset="-122"/>
              </a:rPr>
              <a:t>   詩朗誦</a:t>
            </a:r>
            <a:r>
              <a:rPr lang="en-US" altLang="zh-CN" sz="2400" dirty="0" err="1" smtClean="0">
                <a:latin typeface="SimSun" pitchFamily="2" charset="-122"/>
                <a:ea typeface="SimSun" pitchFamily="2" charset="-122"/>
              </a:rPr>
              <a:t>edmodo</a:t>
            </a:r>
            <a:r>
              <a:rPr lang="zh-CN" altLang="en-US" sz="2400" dirty="0" smtClean="0">
                <a:latin typeface="SimSun" pitchFamily="2" charset="-122"/>
                <a:ea typeface="SimSun" pitchFamily="2" charset="-122"/>
              </a:rPr>
              <a:t>作業）</a:t>
            </a:r>
            <a:endParaRPr lang="en-US" altLang="zh-CN" sz="2400" dirty="0" smtClean="0">
              <a:latin typeface="SimSun" pitchFamily="2" charset="-122"/>
              <a:ea typeface="SimSun" pitchFamily="2" charset="-122"/>
            </a:endParaRPr>
          </a:p>
          <a:p>
            <a:r>
              <a:rPr lang="en-US" altLang="zh-CN" sz="2400" dirty="0" smtClean="0">
                <a:latin typeface="SimSun" pitchFamily="2" charset="-122"/>
                <a:ea typeface="SimSun" pitchFamily="2" charset="-122"/>
              </a:rPr>
              <a:t>3</a:t>
            </a:r>
            <a:r>
              <a:rPr lang="zh-CN" altLang="en-US" sz="2400" dirty="0" smtClean="0">
                <a:latin typeface="SimSun" pitchFamily="2" charset="-122"/>
                <a:ea typeface="SimSun" pitchFamily="2" charset="-122"/>
              </a:rPr>
              <a:t>。</a:t>
            </a:r>
            <a:r>
              <a:rPr lang="zh-CN" altLang="en-US" sz="2400" b="1" dirty="0" smtClean="0">
                <a:solidFill>
                  <a:srgbClr val="FF0000"/>
                </a:solidFill>
                <a:latin typeface="SimSun" pitchFamily="2" charset="-122"/>
                <a:ea typeface="SimSun" pitchFamily="2" charset="-122"/>
              </a:rPr>
              <a:t>第三週</a:t>
            </a:r>
            <a:r>
              <a:rPr lang="zh-CN" altLang="en-US" sz="2400" dirty="0" smtClean="0">
                <a:latin typeface="SimSun" pitchFamily="2" charset="-122"/>
                <a:ea typeface="SimSun" pitchFamily="2" charset="-122"/>
              </a:rPr>
              <a:t>：</a:t>
            </a:r>
            <a:r>
              <a:rPr lang="zh-TW" altLang="en-US" sz="2400" dirty="0" smtClean="0">
                <a:latin typeface="SimSun" pitchFamily="2" charset="-122"/>
                <a:ea typeface="SimSun" pitchFamily="2" charset="-122"/>
              </a:rPr>
              <a:t>做唐朝服飾的研究報告，了解唐人的生活情</a:t>
            </a:r>
            <a:endParaRPr lang="en-US" altLang="zh-TW" sz="2400" dirty="0" smtClean="0">
              <a:latin typeface="SimSun" pitchFamily="2" charset="-122"/>
              <a:ea typeface="SimSun" pitchFamily="2" charset="-122"/>
            </a:endParaRPr>
          </a:p>
          <a:p>
            <a:r>
              <a:rPr lang="zh-CN" altLang="en-US" sz="2400" dirty="0" smtClean="0">
                <a:latin typeface="SimSun" pitchFamily="2" charset="-122"/>
                <a:ea typeface="SimSun" pitchFamily="2" charset="-122"/>
              </a:rPr>
              <a:t>   </a:t>
            </a:r>
            <a:r>
              <a:rPr lang="zh-TW" altLang="en-US" sz="2400" dirty="0" smtClean="0">
                <a:latin typeface="SimSun" pitchFamily="2" charset="-122"/>
                <a:ea typeface="SimSun" pitchFamily="2" charset="-122"/>
              </a:rPr>
              <a:t>調，及唐朝的歷史背景。</a:t>
            </a:r>
            <a:r>
              <a:rPr lang="zh-CN" altLang="en-US" sz="2400" dirty="0" smtClean="0">
                <a:latin typeface="SimSun" pitchFamily="2" charset="-122"/>
                <a:ea typeface="SimSun" pitchFamily="2" charset="-122"/>
              </a:rPr>
              <a:t>（參考學</a:t>
            </a:r>
            <a:r>
              <a:rPr lang="zh-CN" altLang="en-US" sz="2400" dirty="0" smtClean="0">
                <a:latin typeface="SimSun" pitchFamily="2" charset="-122"/>
                <a:ea typeface="SimSun" pitchFamily="2" charset="-122"/>
              </a:rPr>
              <a:t>生</a:t>
            </a:r>
            <a:r>
              <a:rPr lang="en-US" altLang="zh-CN" sz="2400" dirty="0" smtClean="0">
                <a:latin typeface="SimSun" pitchFamily="2" charset="-122"/>
                <a:ea typeface="SimSun" pitchFamily="2" charset="-122"/>
              </a:rPr>
              <a:t>PowerPoint</a:t>
            </a:r>
            <a:r>
              <a:rPr lang="zh-CN" altLang="en-US" sz="2400" dirty="0" smtClean="0">
                <a:latin typeface="SimSun" pitchFamily="2" charset="-122"/>
                <a:ea typeface="SimSun" pitchFamily="2" charset="-122"/>
              </a:rPr>
              <a:t>報告）</a:t>
            </a:r>
            <a:endParaRPr lang="en-US" altLang="zh-TW" sz="2400" dirty="0" smtClean="0">
              <a:latin typeface="SimSun" pitchFamily="2" charset="-122"/>
              <a:ea typeface="SimSun" pitchFamily="2" charset="-122"/>
            </a:endParaRPr>
          </a:p>
          <a:p>
            <a:r>
              <a:rPr lang="en-US" altLang="zh-CN" sz="2400" dirty="0" smtClean="0">
                <a:latin typeface="SimSun" pitchFamily="2" charset="-122"/>
                <a:ea typeface="SimSun" pitchFamily="2" charset="-122"/>
              </a:rPr>
              <a:t>4</a:t>
            </a:r>
            <a:r>
              <a:rPr lang="zh-CN" altLang="en-US" sz="2400" dirty="0" smtClean="0">
                <a:latin typeface="SimSun" pitchFamily="2" charset="-122"/>
                <a:ea typeface="SimSun" pitchFamily="2" charset="-122"/>
              </a:rPr>
              <a:t>。</a:t>
            </a:r>
            <a:r>
              <a:rPr lang="zh-CN" altLang="en-US" sz="2400" b="1" dirty="0" smtClean="0">
                <a:solidFill>
                  <a:srgbClr val="FF0000"/>
                </a:solidFill>
                <a:latin typeface="SimSun" pitchFamily="2" charset="-122"/>
                <a:ea typeface="SimSun" pitchFamily="2" charset="-122"/>
              </a:rPr>
              <a:t>第四週</a:t>
            </a:r>
            <a:r>
              <a:rPr lang="zh-CN" altLang="en-US" sz="2400" dirty="0" smtClean="0">
                <a:latin typeface="SimSun" pitchFamily="2" charset="-122"/>
                <a:ea typeface="SimSun" pitchFamily="2" charset="-122"/>
              </a:rPr>
              <a:t>：</a:t>
            </a:r>
            <a:r>
              <a:rPr lang="zh-TW" altLang="en-US" sz="2400" dirty="0" smtClean="0">
                <a:latin typeface="SimSun" pitchFamily="2" charset="-122"/>
                <a:ea typeface="SimSun" pitchFamily="2" charset="-122"/>
              </a:rPr>
              <a:t>最後以短劇表演出唐詩的意境。</a:t>
            </a:r>
            <a:r>
              <a:rPr lang="zh-CN" altLang="en-US" sz="2400" dirty="0" smtClean="0">
                <a:latin typeface="SimSun" pitchFamily="2" charset="-122"/>
                <a:ea typeface="SimSun" pitchFamily="2" charset="-122"/>
              </a:rPr>
              <a:t>（參考唐詩  </a:t>
            </a:r>
            <a:endParaRPr lang="en-US" altLang="zh-CN" sz="2400" dirty="0" smtClean="0">
              <a:latin typeface="SimSun" pitchFamily="2" charset="-122"/>
              <a:ea typeface="SimSun" pitchFamily="2" charset="-122"/>
            </a:endParaRPr>
          </a:p>
          <a:p>
            <a:r>
              <a:rPr lang="zh-CN" altLang="en-US" sz="2400" dirty="0" smtClean="0">
                <a:latin typeface="SimSun" pitchFamily="2" charset="-122"/>
                <a:ea typeface="SimSun" pitchFamily="2" charset="-122"/>
              </a:rPr>
              <a:t>   表演）</a:t>
            </a:r>
            <a:endParaRPr lang="en-US" sz="2400" dirty="0">
              <a:latin typeface="SimSun" pitchFamily="2" charset="-122"/>
              <a:ea typeface="SimSun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第一週   介紹清明掃墓、祭祖活動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468880"/>
            <a:ext cx="8229600" cy="4389120"/>
          </a:xfrm>
        </p:spPr>
        <p:txBody>
          <a:bodyPr>
            <a:normAutofit/>
          </a:bodyPr>
          <a:lstStyle/>
          <a:p>
            <a:endParaRPr lang="en-US" altLang="zh-TW" sz="3200" dirty="0" smtClean="0">
              <a:latin typeface="SimSun" pitchFamily="2" charset="-122"/>
              <a:ea typeface="SimSun" pitchFamily="2" charset="-122"/>
            </a:endParaRPr>
          </a:p>
          <a:p>
            <a:r>
              <a:rPr lang="zh-TW" altLang="en-US" sz="4400" dirty="0" smtClean="0">
                <a:latin typeface="SimSun" pitchFamily="2" charset="-122"/>
                <a:ea typeface="SimSun" pitchFamily="2" charset="-122"/>
              </a:rPr>
              <a:t>先讓學生體驗祭祖儀式，了解</a:t>
            </a:r>
            <a:r>
              <a:rPr lang="zh-CN" altLang="en-US" sz="4400" dirty="0" smtClean="0">
                <a:latin typeface="SimSun" pitchFamily="2" charset="-122"/>
                <a:ea typeface="SimSun" pitchFamily="2" charset="-122"/>
              </a:rPr>
              <a:t>清明</a:t>
            </a:r>
            <a:r>
              <a:rPr lang="zh-TW" altLang="en-US" sz="4400" dirty="0" smtClean="0">
                <a:latin typeface="SimSun" pitchFamily="2" charset="-122"/>
                <a:ea typeface="SimSun" pitchFamily="2" charset="-122"/>
              </a:rPr>
              <a:t>掃墓</a:t>
            </a:r>
            <a:r>
              <a:rPr lang="zh-CN" altLang="en-US" sz="4400" dirty="0" smtClean="0">
                <a:latin typeface="SimSun" pitchFamily="2" charset="-122"/>
                <a:ea typeface="SimSun" pitchFamily="2" charset="-122"/>
              </a:rPr>
              <a:t>祭祖</a:t>
            </a:r>
            <a:r>
              <a:rPr lang="zh-TW" altLang="en-US" sz="4400" dirty="0" smtClean="0">
                <a:latin typeface="SimSun" pitchFamily="2" charset="-122"/>
                <a:ea typeface="SimSun" pitchFamily="2" charset="-122"/>
              </a:rPr>
              <a:t>的活動。</a:t>
            </a:r>
            <a:endParaRPr lang="en-US" altLang="zh-TW" sz="4400" dirty="0" smtClean="0">
              <a:latin typeface="SimSun" pitchFamily="2" charset="-122"/>
              <a:ea typeface="SimSun" pitchFamily="2" charset="-122"/>
            </a:endParaRPr>
          </a:p>
          <a:p>
            <a:r>
              <a:rPr lang="zh-CN" altLang="en-US" sz="4400" dirty="0" smtClean="0">
                <a:latin typeface="SimSun" pitchFamily="2" charset="-122"/>
                <a:ea typeface="SimSun" pitchFamily="2" charset="-122"/>
              </a:rPr>
              <a:t>（參考</a:t>
            </a:r>
            <a:r>
              <a:rPr lang="en-US" altLang="zh-CN" sz="4400" dirty="0" err="1" smtClean="0">
                <a:latin typeface="SimSun" pitchFamily="2" charset="-122"/>
                <a:ea typeface="SimSun" pitchFamily="2" charset="-122"/>
              </a:rPr>
              <a:t>youtube</a:t>
            </a:r>
            <a:r>
              <a:rPr lang="zh-CN" altLang="en-US" sz="4400" dirty="0" smtClean="0">
                <a:latin typeface="SimSun" pitchFamily="2" charset="-122"/>
                <a:ea typeface="SimSun" pitchFamily="2" charset="-122"/>
              </a:rPr>
              <a:t>新紅樓夢第</a:t>
            </a:r>
            <a:r>
              <a:rPr lang="en-US" altLang="zh-CN" sz="4400" dirty="0" smtClean="0">
                <a:latin typeface="SimSun" pitchFamily="2" charset="-122"/>
                <a:ea typeface="SimSun" pitchFamily="2" charset="-122"/>
              </a:rPr>
              <a:t>25</a:t>
            </a:r>
            <a:r>
              <a:rPr lang="zh-CN" altLang="en-US" sz="4400" dirty="0" smtClean="0">
                <a:latin typeface="SimSun" pitchFamily="2" charset="-122"/>
                <a:ea typeface="SimSun" pitchFamily="2" charset="-122"/>
              </a:rPr>
              <a:t>集）</a:t>
            </a:r>
            <a:endParaRPr lang="en-US" altLang="zh-TW" sz="4400" dirty="0" smtClean="0">
              <a:latin typeface="SimSun" pitchFamily="2" charset="-122"/>
              <a:ea typeface="SimSun" pitchFamily="2" charset="-122"/>
            </a:endParaRPr>
          </a:p>
          <a:p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清明節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sz="3200" dirty="0" smtClean="0">
                <a:latin typeface="PMingLiU" pitchFamily="18" charset="-120"/>
                <a:ea typeface="PMingLiU" pitchFamily="18" charset="-120"/>
              </a:rPr>
              <a:t>清明節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（農曆四月五日）</a:t>
            </a:r>
            <a:r>
              <a:rPr lang="zh-TW" altLang="en-US" sz="3200" dirty="0" smtClean="0">
                <a:latin typeface="PMingLiU" pitchFamily="18" charset="-120"/>
                <a:ea typeface="PMingLiU" pitchFamily="18" charset="-120"/>
              </a:rPr>
              <a:t>是中國節慶繼春節後的一大節日，內涵深遠，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源</a:t>
            </a:r>
            <a:r>
              <a:rPr lang="zh-TW" altLang="en-US" sz="3200" dirty="0" smtClean="0">
                <a:latin typeface="PMingLiU" pitchFamily="18" charset="-120"/>
                <a:ea typeface="PMingLiU" pitchFamily="18" charset="-120"/>
              </a:rPr>
              <a:t>遠流長。</a:t>
            </a:r>
            <a:endParaRPr lang="en-US" altLang="zh-TW" sz="32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TW" altLang="en-US" sz="3200" dirty="0" smtClean="0">
                <a:latin typeface="PMingLiU" pitchFamily="18" charset="-120"/>
                <a:ea typeface="PMingLiU" pitchFamily="18" charset="-120"/>
              </a:rPr>
              <a:t>中國歷史上</a:t>
            </a:r>
            <a:r>
              <a:rPr lang="en-US" sz="3200" dirty="0" smtClean="0">
                <a:latin typeface="PMingLiU" pitchFamily="18" charset="-120"/>
                <a:ea typeface="PMingLiU" pitchFamily="18" charset="-120"/>
              </a:rPr>
              <a:t>3000</a:t>
            </a:r>
            <a:r>
              <a:rPr lang="zh-TW" altLang="en-US" sz="3200" dirty="0" smtClean="0">
                <a:latin typeface="PMingLiU" pitchFamily="18" charset="-120"/>
                <a:ea typeface="PMingLiU" pitchFamily="18" charset="-120"/>
              </a:rPr>
              <a:t>年前即開始設壇，設禮來祭天、祭神、祭祖</a:t>
            </a:r>
            <a:r>
              <a:rPr lang="en-US" sz="3200" dirty="0" smtClean="0">
                <a:latin typeface="PMingLiU" pitchFamily="18" charset="-120"/>
                <a:ea typeface="PMingLiU" pitchFamily="18" charset="-120"/>
              </a:rPr>
              <a:t>, </a:t>
            </a:r>
            <a:r>
              <a:rPr lang="zh-TW" altLang="en-US" sz="3200" dirty="0" smtClean="0">
                <a:latin typeface="PMingLiU" pitchFamily="18" charset="-120"/>
                <a:ea typeface="PMingLiU" pitchFamily="18" charset="-120"/>
              </a:rPr>
              <a:t>延綿不斷至今日的清明掃墓及祭祖的倫理傳統。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有時分春祭和秋祭。</a:t>
            </a:r>
            <a:endParaRPr lang="en-US" altLang="zh-CN" sz="32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春祭在寒食節與清明節前後。</a:t>
            </a:r>
            <a:endParaRPr lang="en-US" altLang="zh-TW" sz="32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TW" altLang="en-US" sz="3200" dirty="0" smtClean="0">
                <a:latin typeface="PMingLiU" pitchFamily="18" charset="-120"/>
                <a:ea typeface="PMingLiU" pitchFamily="18" charset="-120"/>
              </a:rPr>
              <a:t>而“慎終追遠”是中國人引以為榮的文化傳承，又是代表孝道的一種方式。</a:t>
            </a:r>
            <a:endParaRPr lang="en-US" sz="3200" dirty="0" smtClean="0">
              <a:latin typeface="PMingLiU" pitchFamily="18" charset="-120"/>
              <a:ea typeface="PMingLiU" pitchFamily="18" charset="-120"/>
            </a:endParaRPr>
          </a:p>
          <a:p>
            <a:pPr>
              <a:buNone/>
            </a:pPr>
            <a:r>
              <a:rPr lang="en-US" dirty="0" smtClean="0">
                <a:latin typeface="PMingLiU" pitchFamily="18" charset="-120"/>
                <a:ea typeface="PMingLiU" pitchFamily="18" charset="-120"/>
              </a:rPr>
              <a:t> 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紅樓夢的祭祖活動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endParaRPr lang="en-US" altLang="zh-CN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en-US" altLang="zh-CN" sz="6000" dirty="0" smtClean="0">
                <a:latin typeface="PMingLiU" pitchFamily="18" charset="-120"/>
                <a:ea typeface="PMingLiU" pitchFamily="18" charset="-120"/>
              </a:rPr>
              <a:t>1</a:t>
            </a:r>
            <a:r>
              <a:rPr lang="zh-CN" altLang="en-US" sz="6000" dirty="0" smtClean="0">
                <a:latin typeface="PMingLiU" pitchFamily="18" charset="-120"/>
                <a:ea typeface="PMingLiU" pitchFamily="18" charset="-120"/>
              </a:rPr>
              <a:t>。祭祖：祖先牌位，香燭，鮮花，焚帛，祝文，焚紙，上香， </a:t>
            </a:r>
            <a:endParaRPr lang="en-US" altLang="zh-CN" sz="6000" dirty="0" smtClean="0">
              <a:latin typeface="PMingLiU" pitchFamily="18" charset="-120"/>
              <a:ea typeface="PMingLiU" pitchFamily="18" charset="-120"/>
            </a:endParaRPr>
          </a:p>
          <a:p>
            <a:pPr>
              <a:buNone/>
            </a:pPr>
            <a:r>
              <a:rPr lang="zh-CN" altLang="en-US" sz="6000" dirty="0" smtClean="0">
                <a:latin typeface="PMingLiU" pitchFamily="18" charset="-120"/>
                <a:ea typeface="PMingLiU" pitchFamily="18" charset="-120"/>
              </a:rPr>
              <a:t>         上酒，上供品，上茶</a:t>
            </a:r>
            <a:endParaRPr lang="en-US" altLang="zh-CN" sz="6000" dirty="0" smtClean="0">
              <a:latin typeface="PMingLiU" pitchFamily="18" charset="-120"/>
              <a:ea typeface="PMingLiU" pitchFamily="18" charset="-120"/>
            </a:endParaRPr>
          </a:p>
          <a:p>
            <a:endParaRPr lang="en-US" altLang="zh-CN" sz="60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en-US" altLang="zh-CN" sz="6000" dirty="0" smtClean="0">
                <a:latin typeface="PMingLiU" pitchFamily="18" charset="-120"/>
                <a:ea typeface="PMingLiU" pitchFamily="18" charset="-120"/>
              </a:rPr>
              <a:t>2</a:t>
            </a:r>
            <a:r>
              <a:rPr lang="zh-CN" altLang="en-US" sz="6000" dirty="0" smtClean="0">
                <a:latin typeface="PMingLiU" pitchFamily="18" charset="-120"/>
                <a:ea typeface="PMingLiU" pitchFamily="18" charset="-120"/>
              </a:rPr>
              <a:t>。祭祀程序，家族列位，禮儀，三叩九拜禮（</a:t>
            </a:r>
            <a:r>
              <a:rPr lang="en-US" altLang="zh-CN" sz="6000" dirty="0" err="1" smtClean="0">
                <a:latin typeface="PMingLiU" pitchFamily="18" charset="-120"/>
                <a:ea typeface="PMingLiU" pitchFamily="18" charset="-120"/>
              </a:rPr>
              <a:t>youtube</a:t>
            </a:r>
            <a:r>
              <a:rPr lang="zh-CN" altLang="en-US" sz="6000" dirty="0" smtClean="0">
                <a:latin typeface="PMingLiU" pitchFamily="18" charset="-120"/>
                <a:ea typeface="PMingLiU" pitchFamily="18" charset="-120"/>
              </a:rPr>
              <a:t>新紅樓夢第 </a:t>
            </a:r>
            <a:r>
              <a:rPr lang="en-US" altLang="zh-CN" sz="6000" dirty="0" smtClean="0">
                <a:latin typeface="PMingLiU" pitchFamily="18" charset="-120"/>
                <a:ea typeface="PMingLiU" pitchFamily="18" charset="-120"/>
              </a:rPr>
              <a:t>25</a:t>
            </a:r>
            <a:r>
              <a:rPr lang="zh-CN" altLang="en-US" sz="6000" dirty="0" smtClean="0">
                <a:latin typeface="PMingLiU" pitchFamily="18" charset="-120"/>
                <a:ea typeface="PMingLiU" pitchFamily="18" charset="-120"/>
              </a:rPr>
              <a:t> </a:t>
            </a:r>
            <a:endParaRPr lang="en-US" altLang="zh-CN" sz="60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6000" dirty="0" smtClean="0">
                <a:latin typeface="PMingLiU" pitchFamily="18" charset="-120"/>
                <a:ea typeface="PMingLiU" pitchFamily="18" charset="-120"/>
              </a:rPr>
              <a:t>      集）。</a:t>
            </a:r>
            <a:endParaRPr lang="en-US" altLang="zh-CN" sz="6000" dirty="0" smtClean="0">
              <a:latin typeface="PMingLiU" pitchFamily="18" charset="-120"/>
              <a:ea typeface="PMingLiU" pitchFamily="18" charset="-120"/>
            </a:endParaRPr>
          </a:p>
          <a:p>
            <a:endParaRPr lang="en-US" altLang="zh-CN" sz="60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en-US" altLang="zh-TW" sz="6000" dirty="0" smtClean="0"/>
              <a:t>3</a:t>
            </a:r>
            <a:r>
              <a:rPr lang="zh-TW" altLang="en-US" sz="6000" dirty="0" smtClean="0"/>
              <a:t>。祖先崇拜和神靈崇拜不太一樣，對神崇拜大多是希望祈求一</a:t>
            </a:r>
            <a:r>
              <a:rPr lang="zh-CN" altLang="en-US" sz="6000" dirty="0" smtClean="0"/>
              <a:t> </a:t>
            </a:r>
            <a:endParaRPr lang="en-US" altLang="zh-CN" sz="6000" dirty="0" smtClean="0"/>
          </a:p>
          <a:p>
            <a:pPr>
              <a:buNone/>
            </a:pPr>
            <a:r>
              <a:rPr lang="zh-CN" altLang="en-US" sz="6000" dirty="0" smtClean="0"/>
              <a:t>          </a:t>
            </a:r>
            <a:r>
              <a:rPr lang="zh-TW" altLang="en-US" sz="6000" dirty="0" smtClean="0"/>
              <a:t>些利益，但人們對祖先的信仰，並不僅僅是希望祈求一些好</a:t>
            </a:r>
            <a:r>
              <a:rPr lang="zh-CN" altLang="en-US" sz="6000" dirty="0" smtClean="0"/>
              <a:t> </a:t>
            </a:r>
            <a:endParaRPr lang="en-US" altLang="zh-CN" sz="6000" dirty="0" smtClean="0"/>
          </a:p>
          <a:p>
            <a:pPr>
              <a:buNone/>
            </a:pPr>
            <a:r>
              <a:rPr lang="zh-CN" altLang="en-US" sz="6000" dirty="0" smtClean="0"/>
              <a:t>          </a:t>
            </a:r>
            <a:r>
              <a:rPr lang="zh-TW" altLang="en-US" sz="6000" dirty="0" smtClean="0"/>
              <a:t>處，多半是表達親情或者對先人的尊敬為主。</a:t>
            </a:r>
            <a:endParaRPr lang="en-US" altLang="zh-TW" sz="6000" dirty="0" smtClean="0"/>
          </a:p>
          <a:p>
            <a:endParaRPr lang="en-US" altLang="zh-TW" sz="6000" dirty="0" smtClean="0"/>
          </a:p>
          <a:p>
            <a:r>
              <a:rPr lang="en-US" altLang="zh-CN" sz="6000" dirty="0" smtClean="0">
                <a:latin typeface="PMingLiU" pitchFamily="18" charset="-120"/>
                <a:ea typeface="PMingLiU" pitchFamily="18" charset="-120"/>
              </a:rPr>
              <a:t>4</a:t>
            </a:r>
            <a:r>
              <a:rPr lang="zh-CN" altLang="en-US" sz="6000" dirty="0" smtClean="0"/>
              <a:t>。</a:t>
            </a:r>
            <a:r>
              <a:rPr lang="zh-TW" altLang="en-US" sz="6000" dirty="0" smtClean="0"/>
              <a:t>儒教文化將祖先當作神靈一樣崇拜。受此影響，一般中國人</a:t>
            </a:r>
            <a:r>
              <a:rPr lang="zh-CN" altLang="en-US" sz="6000" dirty="0" smtClean="0"/>
              <a:t> </a:t>
            </a:r>
            <a:endParaRPr lang="en-US" altLang="zh-CN" sz="6000" dirty="0" smtClean="0"/>
          </a:p>
          <a:p>
            <a:pPr>
              <a:buNone/>
            </a:pPr>
            <a:r>
              <a:rPr lang="zh-CN" altLang="en-US" sz="6000" dirty="0" smtClean="0"/>
              <a:t>          </a:t>
            </a:r>
            <a:r>
              <a:rPr lang="zh-TW" altLang="en-US" sz="6000" dirty="0" smtClean="0"/>
              <a:t>除了敬祖外，還希望受到祖先神靈的庇佑，“祖先保佑”和</a:t>
            </a:r>
            <a:r>
              <a:rPr lang="zh-CN" altLang="en-US" sz="6000" dirty="0" smtClean="0"/>
              <a:t>    </a:t>
            </a:r>
            <a:endParaRPr lang="en-US" altLang="zh-CN" sz="6000" dirty="0" smtClean="0"/>
          </a:p>
          <a:p>
            <a:pPr>
              <a:buNone/>
            </a:pPr>
            <a:r>
              <a:rPr lang="zh-CN" altLang="en-US" sz="6000" dirty="0" smtClean="0"/>
              <a:t>        </a:t>
            </a:r>
            <a:r>
              <a:rPr lang="zh-TW" altLang="en-US" sz="6000" dirty="0" smtClean="0"/>
              <a:t>“老天保佑”、“菩薩保佑”一樣是最常見的祈福語</a:t>
            </a:r>
            <a:r>
              <a:rPr lang="zh-CN" altLang="en-US" sz="6000" dirty="0" smtClean="0"/>
              <a:t>。</a:t>
            </a:r>
            <a:endParaRPr lang="en-US" altLang="zh-CN" sz="6000" dirty="0" smtClean="0">
              <a:latin typeface="PMingLiU" pitchFamily="18" charset="-120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1618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掃墓和踏青活動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229600" cy="751332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altLang="zh-CN" dirty="0" smtClean="0">
                <a:latin typeface="PMingLiU" pitchFamily="18" charset="-120"/>
                <a:ea typeface="PMingLiU" pitchFamily="18" charset="-120"/>
              </a:rPr>
              <a:t>1</a:t>
            </a:r>
            <a:r>
              <a:rPr lang="zh-CN" altLang="en-US" dirty="0" smtClean="0">
                <a:latin typeface="PMingLiU" pitchFamily="18" charset="-120"/>
                <a:ea typeface="PMingLiU" pitchFamily="18" charset="-120"/>
              </a:rPr>
              <a:t>。掃墓和踏青活動：掃墓，祭祖，放風箏，盪秋韆，拔河。</a:t>
            </a:r>
            <a:endParaRPr lang="en-US" altLang="zh-CN" dirty="0" smtClean="0">
              <a:latin typeface="PMingLiU" pitchFamily="18" charset="-120"/>
              <a:ea typeface="PMingLiU" pitchFamily="18" charset="-120"/>
            </a:endParaRPr>
          </a:p>
          <a:p>
            <a:pPr>
              <a:buNone/>
            </a:pPr>
            <a:r>
              <a:rPr lang="en-US" altLang="zh-CN" dirty="0" smtClean="0">
                <a:latin typeface="PMingLiU" pitchFamily="18" charset="-120"/>
                <a:ea typeface="PMingLiU" pitchFamily="18" charset="-120"/>
              </a:rPr>
              <a:t>2</a:t>
            </a:r>
            <a:r>
              <a:rPr lang="zh-CN" altLang="en-US" dirty="0" smtClean="0"/>
              <a:t>。</a:t>
            </a:r>
            <a:r>
              <a:rPr lang="zh-TW" altLang="en-US" dirty="0" smtClean="0"/>
              <a:t>掃墓是維護、修整</a:t>
            </a:r>
            <a:r>
              <a:rPr lang="zh-CN" altLang="en-US" dirty="0" smtClean="0"/>
              <a:t>祖先墳墓</a:t>
            </a:r>
            <a:r>
              <a:rPr lang="zh-TW" altLang="en-US" dirty="0" smtClean="0"/>
              <a:t>的</a:t>
            </a:r>
            <a:r>
              <a:rPr lang="zh-CN" altLang="en-US" dirty="0" smtClean="0"/>
              <a:t>祭祖</a:t>
            </a:r>
            <a:r>
              <a:rPr lang="zh-TW" altLang="en-US" dirty="0" smtClean="0"/>
              <a:t>活動，也含有</a:t>
            </a:r>
            <a:r>
              <a:rPr lang="zh-CN" altLang="en-US" dirty="0" smtClean="0"/>
              <a:t>“</a:t>
            </a:r>
            <a:r>
              <a:rPr lang="zh-TW" altLang="en-US" dirty="0" smtClean="0"/>
              <a:t>慎終追遠</a:t>
            </a:r>
            <a:r>
              <a:rPr lang="zh-CN" altLang="en-US" dirty="0" smtClean="0"/>
              <a:t>”</a:t>
            </a:r>
            <a:r>
              <a:rPr lang="zh-TW" altLang="en-US" dirty="0" smtClean="0"/>
              <a:t>的意味。</a:t>
            </a:r>
            <a:endParaRPr lang="en-US" altLang="zh-TW" dirty="0" smtClean="0"/>
          </a:p>
          <a:p>
            <a:pPr>
              <a:buNone/>
            </a:pPr>
            <a:r>
              <a:rPr lang="en-US" altLang="zh-CN" dirty="0" smtClean="0">
                <a:latin typeface="PMingLiU" pitchFamily="18" charset="-120"/>
                <a:ea typeface="PMingLiU" pitchFamily="18" charset="-120"/>
              </a:rPr>
              <a:t>3</a:t>
            </a:r>
            <a:r>
              <a:rPr lang="zh-CN" altLang="en-US" dirty="0" smtClean="0">
                <a:latin typeface="PMingLiU" pitchFamily="18" charset="-120"/>
                <a:ea typeface="PMingLiU" pitchFamily="18" charset="-120"/>
              </a:rPr>
              <a:t>。</a:t>
            </a:r>
            <a:r>
              <a:rPr lang="zh-TW" altLang="en-US" dirty="0" smtClean="0"/>
              <a:t>中國最早的春祭在</a:t>
            </a:r>
            <a:r>
              <a:rPr lang="zh-CN" altLang="en-US" dirty="0" smtClean="0"/>
              <a:t>寒食節</a:t>
            </a:r>
            <a:r>
              <a:rPr lang="zh-TW" altLang="en-US" dirty="0" smtClean="0"/>
              <a:t>，後來改為在</a:t>
            </a:r>
            <a:r>
              <a:rPr lang="zh-CN" altLang="en-US" dirty="0" smtClean="0"/>
              <a:t>清明節</a:t>
            </a:r>
            <a:r>
              <a:rPr lang="zh-TW" altLang="en-US" dirty="0" smtClean="0"/>
              <a:t>，現在北方部分地區仍然在寒食節祭祖，部份地區亦有在</a:t>
            </a:r>
            <a:r>
              <a:rPr lang="zh-CN" altLang="en-US" dirty="0" smtClean="0"/>
              <a:t>春分</a:t>
            </a:r>
            <a:r>
              <a:rPr lang="zh-TW" altLang="en-US" dirty="0" smtClean="0"/>
              <a:t>和</a:t>
            </a:r>
            <a:r>
              <a:rPr lang="zh-CN" altLang="en-US" dirty="0" smtClean="0"/>
              <a:t>秋分</a:t>
            </a:r>
            <a:r>
              <a:rPr lang="zh-TW" altLang="en-US" dirty="0" smtClean="0"/>
              <a:t>掃墓者。</a:t>
            </a:r>
            <a:r>
              <a:rPr lang="zh-CN" altLang="en-US" dirty="0" smtClean="0"/>
              <a:t>臺灣地區在清明節時，仍然有寒食節習俗的活動。   如：包潤餅，吃冷食。</a:t>
            </a:r>
            <a:endParaRPr lang="en-US" altLang="zh-TW" dirty="0" smtClean="0"/>
          </a:p>
          <a:p>
            <a:pPr>
              <a:buNone/>
            </a:pPr>
            <a:r>
              <a:rPr lang="en-US" altLang="zh-CN" dirty="0" smtClean="0">
                <a:latin typeface="PMingLiU" pitchFamily="18" charset="-120"/>
                <a:ea typeface="PMingLiU" pitchFamily="18" charset="-120"/>
              </a:rPr>
              <a:t>4</a:t>
            </a:r>
            <a:r>
              <a:rPr lang="zh-CN" altLang="en-US" dirty="0" smtClean="0">
                <a:latin typeface="PMingLiU" pitchFamily="18" charset="-120"/>
                <a:ea typeface="PMingLiU" pitchFamily="18" charset="-120"/>
              </a:rPr>
              <a:t>。寒食節是在清明節的前一、二天。</a:t>
            </a:r>
            <a:endParaRPr lang="en-US" dirty="0" smtClean="0">
              <a:latin typeface="PMingLiU" pitchFamily="18" charset="-120"/>
              <a:ea typeface="PMingLiU" pitchFamily="18" charset="-12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1609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1604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第二週  介紹唐詩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SimSun" pitchFamily="2" charset="-122"/>
                <a:ea typeface="SimSun" pitchFamily="2" charset="-122"/>
              </a:rPr>
              <a:t>課文引述</a:t>
            </a:r>
            <a:r>
              <a:rPr lang="zh-CN" altLang="en-US" sz="4000" dirty="0" smtClean="0">
                <a:latin typeface="SimSun" pitchFamily="2" charset="-122"/>
                <a:ea typeface="SimSun" pitchFamily="2" charset="-122"/>
              </a:rPr>
              <a:t>唐朝</a:t>
            </a:r>
            <a:r>
              <a:rPr lang="zh-TW" altLang="en-US" sz="4000" dirty="0" smtClean="0">
                <a:latin typeface="SimSun" pitchFamily="2" charset="-122"/>
                <a:ea typeface="SimSun" pitchFamily="2" charset="-122"/>
              </a:rPr>
              <a:t>杜牧的“清明”詩，藉此讓學生從詩意，詩境去體會文人中的清明節。</a:t>
            </a:r>
            <a:endParaRPr lang="en-US" altLang="zh-TW" sz="4000" dirty="0" smtClean="0">
              <a:latin typeface="SimSun" pitchFamily="2" charset="-122"/>
              <a:ea typeface="SimSun" pitchFamily="2" charset="-122"/>
            </a:endParaRPr>
          </a:p>
          <a:p>
            <a:r>
              <a:rPr lang="zh-TW" altLang="en-US" sz="4000" dirty="0" smtClean="0">
                <a:latin typeface="SimSun" pitchFamily="2" charset="-122"/>
                <a:ea typeface="SimSun" pitchFamily="2" charset="-122"/>
              </a:rPr>
              <a:t>更有機會欣賞</a:t>
            </a:r>
            <a:r>
              <a:rPr lang="zh-CN" altLang="en-US" sz="4000" dirty="0" smtClean="0">
                <a:latin typeface="SimSun" pitchFamily="2" charset="-122"/>
                <a:ea typeface="SimSun" pitchFamily="2" charset="-122"/>
              </a:rPr>
              <a:t>另外</a:t>
            </a:r>
            <a:r>
              <a:rPr lang="zh-TW" altLang="en-US" sz="4000" dirty="0" smtClean="0">
                <a:latin typeface="SimSun" pitchFamily="2" charset="-122"/>
                <a:ea typeface="SimSun" pitchFamily="2" charset="-122"/>
              </a:rPr>
              <a:t>三首唐詩</a:t>
            </a:r>
            <a:r>
              <a:rPr lang="zh-CN" altLang="en-US" sz="4000" dirty="0" smtClean="0">
                <a:latin typeface="SimSun" pitchFamily="2" charset="-122"/>
                <a:ea typeface="SimSun" pitchFamily="2" charset="-122"/>
              </a:rPr>
              <a:t>：憫農詩，秋夕，江雪。</a:t>
            </a:r>
            <a:endParaRPr lang="en-US" altLang="zh-CN" sz="4000" dirty="0" smtClean="0">
              <a:latin typeface="SimSun" pitchFamily="2" charset="-122"/>
              <a:ea typeface="SimSun" pitchFamily="2" charset="-122"/>
            </a:endParaRPr>
          </a:p>
          <a:p>
            <a:r>
              <a:rPr lang="en-US" altLang="zh-CN" sz="4000" dirty="0" smtClean="0">
                <a:latin typeface="SimSun" pitchFamily="2" charset="-122"/>
                <a:ea typeface="SimSun" pitchFamily="2" charset="-122"/>
              </a:rPr>
              <a:t>(</a:t>
            </a:r>
            <a:r>
              <a:rPr lang="zh-CN" altLang="en-US" sz="4000" dirty="0" smtClean="0">
                <a:latin typeface="SimSun" pitchFamily="2" charset="-122"/>
                <a:ea typeface="SimSun" pitchFamily="2" charset="-122"/>
              </a:rPr>
              <a:t>參考唐詩朗誦</a:t>
            </a:r>
            <a:r>
              <a:rPr lang="en-US" altLang="zh-CN" sz="4000" dirty="0" err="1" smtClean="0">
                <a:latin typeface="SimSun" pitchFamily="2" charset="-122"/>
                <a:ea typeface="SimSun" pitchFamily="2" charset="-122"/>
              </a:rPr>
              <a:t>edmodo</a:t>
            </a:r>
            <a:r>
              <a:rPr lang="zh-CN" altLang="en-US" sz="4000" dirty="0" smtClean="0">
                <a:latin typeface="SimSun" pitchFamily="2" charset="-122"/>
                <a:ea typeface="SimSun" pitchFamily="2" charset="-122"/>
              </a:rPr>
              <a:t>作業）</a:t>
            </a:r>
            <a:endParaRPr lang="en-US" altLang="zh-CN" sz="4000" dirty="0" smtClean="0">
              <a:latin typeface="SimSun" pitchFamily="2" charset="-122"/>
              <a:ea typeface="SimSun" pitchFamily="2" charset="-122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唐詩（一）春天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清明 ： 唐杜牧</a:t>
            </a:r>
            <a:endParaRPr lang="en-US" altLang="zh-CN" sz="4000" dirty="0" smtClean="0">
              <a:latin typeface="PMingLiU" pitchFamily="18" charset="-120"/>
              <a:ea typeface="PMingLiU" pitchFamily="18" charset="-120"/>
            </a:endParaRPr>
          </a:p>
          <a:p>
            <a:endParaRPr lang="en-US" altLang="zh-CN" sz="14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清明時節雨紛紛，</a:t>
            </a:r>
            <a:endParaRPr lang="en-US" altLang="zh-CN" sz="40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路上行人欲斷魂。</a:t>
            </a:r>
            <a:endParaRPr lang="en-US" altLang="zh-CN" sz="40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借問酒家何處有？</a:t>
            </a:r>
            <a:endParaRPr lang="en-US" altLang="zh-CN" sz="40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牧童遙指杏花村。</a:t>
            </a:r>
            <a:endParaRPr lang="en-US" sz="4000" dirty="0">
              <a:latin typeface="PMingLiU" pitchFamily="18" charset="-120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唐詩（二）夏天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>
                <a:latin typeface="PMingLiU" pitchFamily="18" charset="-120"/>
                <a:ea typeface="PMingLiU" pitchFamily="18" charset="-120"/>
              </a:rPr>
              <a:t>憫農詩：唐李紳</a:t>
            </a:r>
            <a:endParaRPr lang="en-US" altLang="zh-CN" sz="3600" dirty="0" smtClean="0">
              <a:latin typeface="PMingLiU" pitchFamily="18" charset="-120"/>
              <a:ea typeface="PMingLiU" pitchFamily="18" charset="-120"/>
            </a:endParaRPr>
          </a:p>
          <a:p>
            <a:endParaRPr lang="en-US" sz="36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3600" dirty="0" smtClean="0">
                <a:latin typeface="PMingLiU" pitchFamily="18" charset="-120"/>
                <a:ea typeface="PMingLiU" pitchFamily="18" charset="-120"/>
              </a:rPr>
              <a:t>鋤禾日當午，汗滴禾下土。</a:t>
            </a:r>
            <a:endParaRPr lang="en-US" altLang="zh-CN" sz="3600" dirty="0" smtClean="0">
              <a:latin typeface="PMingLiU" pitchFamily="18" charset="-120"/>
              <a:ea typeface="PMingLiU" pitchFamily="18" charset="-120"/>
            </a:endParaRPr>
          </a:p>
          <a:p>
            <a:endParaRPr lang="en-US" sz="36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3600" dirty="0" smtClean="0">
                <a:latin typeface="PMingLiU" pitchFamily="18" charset="-120"/>
                <a:ea typeface="PMingLiU" pitchFamily="18" charset="-120"/>
              </a:rPr>
              <a:t>誰知盤中飱，粒粒皆辛苦。</a:t>
            </a:r>
            <a:endParaRPr lang="en-US" sz="3600" dirty="0">
              <a:latin typeface="PMingLiU" pitchFamily="18" charset="-120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唐詩（三）秋天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秋夕：唐杜牧</a:t>
            </a:r>
            <a:endParaRPr lang="en-US" altLang="zh-CN" sz="4000" dirty="0" smtClean="0">
              <a:latin typeface="PMingLiU" pitchFamily="18" charset="-120"/>
              <a:ea typeface="PMingLiU" pitchFamily="18" charset="-120"/>
            </a:endParaRPr>
          </a:p>
          <a:p>
            <a:endParaRPr lang="en-US" altLang="zh-CN" sz="16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銀燭秋光冷畫屏，</a:t>
            </a:r>
            <a:endParaRPr lang="en-US" altLang="zh-CN" sz="40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輕羅小扇撲流螢。</a:t>
            </a:r>
            <a:endParaRPr lang="en-US" altLang="zh-CN" sz="40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天階夜色涼如水，</a:t>
            </a:r>
            <a:endParaRPr lang="en-US" altLang="zh-CN" sz="40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坐看牽牛織女星。</a:t>
            </a:r>
            <a:endParaRPr lang="en-US" sz="4000" dirty="0">
              <a:latin typeface="PMingLiU" pitchFamily="18" charset="-120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唐詩（四）冬天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4000" dirty="0" smtClean="0">
                <a:latin typeface="MingLiU" pitchFamily="49" charset="-120"/>
                <a:ea typeface="MingLiU" pitchFamily="49" charset="-120"/>
              </a:rPr>
              <a:t>江雪：唐柳宗元</a:t>
            </a:r>
            <a:endParaRPr lang="en-US" altLang="zh-CN" sz="4000" dirty="0" smtClean="0">
              <a:latin typeface="MingLiU" pitchFamily="49" charset="-120"/>
              <a:ea typeface="MingLiU" pitchFamily="49" charset="-120"/>
            </a:endParaRPr>
          </a:p>
          <a:p>
            <a:endParaRPr lang="en-US" altLang="zh-CN" sz="2400" dirty="0" smtClean="0">
              <a:latin typeface="MingLiU" pitchFamily="49" charset="-120"/>
              <a:ea typeface="MingLiU" pitchFamily="49" charset="-120"/>
            </a:endParaRPr>
          </a:p>
          <a:p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千山鳥飛絕，</a:t>
            </a:r>
            <a:endParaRPr lang="en-US" altLang="zh-CN" sz="40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萬徑人蹤滅。</a:t>
            </a:r>
            <a:endParaRPr lang="en-US" altLang="zh-CN" sz="40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孤舟簑笠翁，</a:t>
            </a:r>
            <a:endParaRPr lang="en-US" altLang="zh-CN" sz="40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4000" dirty="0" smtClean="0">
                <a:latin typeface="PMingLiU" pitchFamily="18" charset="-120"/>
                <a:ea typeface="PMingLiU" pitchFamily="18" charset="-120"/>
              </a:rPr>
              <a:t>獨釣寒江雪。</a:t>
            </a:r>
            <a:endParaRPr lang="en-US" sz="4000" dirty="0">
              <a:latin typeface="PMingLiU" pitchFamily="18" charset="-120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第三週  介紹唐服、唐人、唐史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sz="3200" dirty="0" smtClean="0">
              <a:latin typeface="SimSun" pitchFamily="2" charset="-122"/>
              <a:ea typeface="SimSun" pitchFamily="2" charset="-122"/>
            </a:endParaRPr>
          </a:p>
          <a:p>
            <a:r>
              <a:rPr lang="zh-CN" altLang="en-US" sz="4400" dirty="0" smtClean="0">
                <a:latin typeface="SimSun" pitchFamily="2" charset="-122"/>
                <a:ea typeface="SimSun" pitchFamily="2" charset="-122"/>
              </a:rPr>
              <a:t>學生</a:t>
            </a:r>
            <a:r>
              <a:rPr lang="zh-TW" altLang="en-US" sz="4400" dirty="0" smtClean="0">
                <a:latin typeface="SimSun" pitchFamily="2" charset="-122"/>
                <a:ea typeface="SimSun" pitchFamily="2" charset="-122"/>
              </a:rPr>
              <a:t>做唐朝服飾的研究報告，了解唐人的生活情調，及唐朝的歷史背景。</a:t>
            </a:r>
            <a:endParaRPr lang="en-US" altLang="zh-TW" sz="4400" dirty="0" smtClean="0">
              <a:latin typeface="SimSun" pitchFamily="2" charset="-122"/>
              <a:ea typeface="SimSun" pitchFamily="2" charset="-122"/>
            </a:endParaRPr>
          </a:p>
          <a:p>
            <a:r>
              <a:rPr lang="zh-CN" altLang="en-US" sz="4400" dirty="0" smtClean="0">
                <a:latin typeface="SimSun" pitchFamily="2" charset="-122"/>
                <a:ea typeface="SimSun" pitchFamily="2" charset="-122"/>
              </a:rPr>
              <a:t>（參考學生</a:t>
            </a:r>
            <a:r>
              <a:rPr lang="en-US" altLang="zh-CN" sz="4400" dirty="0" smtClean="0">
                <a:latin typeface="SimSun" pitchFamily="2" charset="-122"/>
                <a:ea typeface="SimSun" pitchFamily="2" charset="-122"/>
              </a:rPr>
              <a:t>PowerPoint</a:t>
            </a:r>
            <a:r>
              <a:rPr lang="zh-CN" altLang="en-US" sz="4400" dirty="0" smtClean="0">
                <a:latin typeface="SimSun" pitchFamily="2" charset="-122"/>
                <a:ea typeface="SimSun" pitchFamily="2" charset="-122"/>
              </a:rPr>
              <a:t>報告）</a:t>
            </a:r>
            <a:endParaRPr lang="en-US" altLang="zh-TW" sz="4400" dirty="0" smtClean="0">
              <a:latin typeface="SimSun" pitchFamily="2" charset="-122"/>
              <a:ea typeface="SimSun" pitchFamily="2" charset="-122"/>
            </a:endParaRPr>
          </a:p>
          <a:p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唐朝的服飾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sz="32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TW" altLang="en-US" sz="3200" dirty="0" smtClean="0">
                <a:latin typeface="PMingLiU" pitchFamily="18" charset="-120"/>
                <a:ea typeface="PMingLiU" pitchFamily="18" charset="-120"/>
              </a:rPr>
              <a:t>我</a:t>
            </a:r>
            <a:r>
              <a:rPr lang="zh-TW" altLang="en-US" sz="3200" dirty="0" smtClean="0">
                <a:latin typeface="PMingLiU" pitchFamily="18" charset="-120"/>
                <a:ea typeface="PMingLiU" pitchFamily="18" charset="-120"/>
              </a:rPr>
              <a:t>們九班全班做了古代服飾的報告 ，其中唐朝服飾可反映唐人的瀟灑，自由，閒暇的精神生活，也表現他們浪漫，多彩多姿的特性。</a:t>
            </a:r>
            <a:endParaRPr lang="en-US" altLang="zh-TW" sz="3200" dirty="0" smtClean="0">
              <a:latin typeface="PMingLiU" pitchFamily="18" charset="-120"/>
              <a:ea typeface="PMingLiU" pitchFamily="18" charset="-120"/>
            </a:endParaRPr>
          </a:p>
          <a:p>
            <a:endParaRPr lang="en-US" sz="32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參考學生的讀書報告（唐朝服飾報告</a:t>
            </a:r>
            <a:r>
              <a:rPr lang="en-US" altLang="zh-CN" sz="3200" dirty="0" smtClean="0">
                <a:latin typeface="PMingLiU" pitchFamily="18" charset="-120"/>
                <a:ea typeface="PMingLiU" pitchFamily="18" charset="-120"/>
              </a:rPr>
              <a:t>.</a:t>
            </a:r>
            <a:r>
              <a:rPr lang="en-US" altLang="zh-CN" sz="3200" dirty="0" err="1" smtClean="0">
                <a:latin typeface="PMingLiU" pitchFamily="18" charset="-120"/>
                <a:ea typeface="PMingLiU" pitchFamily="18" charset="-120"/>
              </a:rPr>
              <a:t>ppt</a:t>
            </a:r>
            <a:r>
              <a:rPr lang="en-US" altLang="zh-CN" sz="3200" dirty="0" smtClean="0">
                <a:latin typeface="PMingLiU" pitchFamily="18" charset="-120"/>
                <a:ea typeface="PMingLiU" pitchFamily="18" charset="-120"/>
              </a:rPr>
              <a:t>)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 </a:t>
            </a:r>
            <a:endParaRPr lang="en-US" sz="3200" dirty="0">
              <a:latin typeface="PMingLiU" pitchFamily="18" charset="-120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唐朝的歷史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sz="3100" dirty="0" smtClean="0">
                <a:latin typeface="PMingLiU" pitchFamily="18" charset="-120"/>
                <a:ea typeface="PMingLiU" pitchFamily="18" charset="-120"/>
              </a:rPr>
              <a:t>唐朝是中國歷史上，統一時間最長，國力最強盛，經濟最繁榮的朝代之一。</a:t>
            </a:r>
            <a:endParaRPr lang="en-US" altLang="zh-TW" sz="31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3100" dirty="0" smtClean="0">
                <a:latin typeface="PMingLiU" pitchFamily="18" charset="-120"/>
                <a:ea typeface="PMingLiU" pitchFamily="18" charset="-120"/>
              </a:rPr>
              <a:t>歷經貞觀之治，開元、天寶盛世，百姓生活安定、富裕，當時的大米囤積量可供</a:t>
            </a:r>
            <a:r>
              <a:rPr lang="en-US" altLang="zh-CN" sz="3100" dirty="0" smtClean="0">
                <a:latin typeface="PMingLiU" pitchFamily="18" charset="-120"/>
                <a:ea typeface="PMingLiU" pitchFamily="18" charset="-120"/>
              </a:rPr>
              <a:t>25</a:t>
            </a:r>
            <a:r>
              <a:rPr lang="zh-CN" altLang="en-US" sz="3100" dirty="0" smtClean="0">
                <a:latin typeface="PMingLiU" pitchFamily="18" charset="-120"/>
                <a:ea typeface="PMingLiU" pitchFamily="18" charset="-120"/>
              </a:rPr>
              <a:t>年的糧食。</a:t>
            </a:r>
            <a:endParaRPr lang="en-US" altLang="zh-CN" sz="31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TW" altLang="en-US" sz="3100" dirty="0" smtClean="0">
                <a:latin typeface="PMingLiU" pitchFamily="18" charset="-120"/>
                <a:ea typeface="PMingLiU" pitchFamily="18" charset="-120"/>
              </a:rPr>
              <a:t>唐朝共歷</a:t>
            </a:r>
            <a:r>
              <a:rPr lang="en-US" sz="3100" dirty="0" smtClean="0">
                <a:latin typeface="PMingLiU" pitchFamily="18" charset="-120"/>
                <a:ea typeface="PMingLiU" pitchFamily="18" charset="-120"/>
              </a:rPr>
              <a:t>289</a:t>
            </a:r>
            <a:r>
              <a:rPr lang="zh-TW" altLang="en-US" sz="3100" dirty="0" smtClean="0">
                <a:latin typeface="PMingLiU" pitchFamily="18" charset="-120"/>
                <a:ea typeface="PMingLiU" pitchFamily="18" charset="-120"/>
              </a:rPr>
              <a:t>年，唐朝的聲譽遠及海外，與日本，韓國，西亞，中亞，阿拉伯，印度，突厥和歐洲等</a:t>
            </a:r>
            <a:r>
              <a:rPr lang="en-US" sz="3100" dirty="0" smtClean="0">
                <a:latin typeface="PMingLiU" pitchFamily="18" charset="-120"/>
                <a:ea typeface="PMingLiU" pitchFamily="18" charset="-120"/>
              </a:rPr>
              <a:t>7</a:t>
            </a:r>
            <a:r>
              <a:rPr lang="en-US" altLang="zh-CN" sz="3100" dirty="0" smtClean="0">
                <a:latin typeface="PMingLiU" pitchFamily="18" charset="-120"/>
                <a:ea typeface="PMingLiU" pitchFamily="18" charset="-120"/>
              </a:rPr>
              <a:t>0</a:t>
            </a:r>
            <a:r>
              <a:rPr lang="zh-CN" altLang="en-US" sz="3100" dirty="0" smtClean="0">
                <a:latin typeface="PMingLiU" pitchFamily="18" charset="-120"/>
                <a:ea typeface="PMingLiU" pitchFamily="18" charset="-120"/>
              </a:rPr>
              <a:t>多個</a:t>
            </a:r>
            <a:r>
              <a:rPr lang="zh-TW" altLang="en-US" sz="3100" dirty="0" smtClean="0">
                <a:latin typeface="PMingLiU" pitchFamily="18" charset="-120"/>
                <a:ea typeface="PMingLiU" pitchFamily="18" charset="-120"/>
              </a:rPr>
              <a:t>國家均有來往。唐朝也是在秦，漢，隋朝以來第一個不築長城的王朝。</a:t>
            </a:r>
            <a:endParaRPr lang="en-US" sz="3100" dirty="0">
              <a:latin typeface="PMingLiU" pitchFamily="18" charset="-120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唐人的影響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sz="2500" dirty="0" smtClean="0">
                <a:latin typeface="PMingLiU" pitchFamily="18" charset="-120"/>
                <a:ea typeface="PMingLiU" pitchFamily="18" charset="-120"/>
              </a:rPr>
              <a:t>唐朝以後，世界多稱中國人為唐人，今天的</a:t>
            </a:r>
            <a:r>
              <a:rPr lang="zh-CN" altLang="en-US" sz="2500" dirty="0" smtClean="0">
                <a:latin typeface="PMingLiU" pitchFamily="18" charset="-120"/>
                <a:ea typeface="PMingLiU" pitchFamily="18" charset="-120"/>
              </a:rPr>
              <a:t>中國城</a:t>
            </a:r>
            <a:r>
              <a:rPr lang="zh-TW" altLang="en-US" sz="2500" dirty="0" smtClean="0">
                <a:latin typeface="PMingLiU" pitchFamily="18" charset="-120"/>
                <a:ea typeface="PMingLiU" pitchFamily="18" charset="-120"/>
              </a:rPr>
              <a:t>也被稱爲唐人街。</a:t>
            </a:r>
            <a:endParaRPr lang="en-US" altLang="zh-TW" sz="25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TW" altLang="en-US" sz="2500" dirty="0" smtClean="0">
                <a:latin typeface="PMingLiU" pitchFamily="18" charset="-120"/>
                <a:ea typeface="PMingLiU" pitchFamily="18" charset="-120"/>
              </a:rPr>
              <a:t>唐朝人民生活自由，開放，富裕，也因爲皇帝崇尚藝術</a:t>
            </a:r>
            <a:r>
              <a:rPr lang="zh-CN" altLang="en-US" sz="2500" dirty="0" smtClean="0">
                <a:latin typeface="PMingLiU" pitchFamily="18" charset="-120"/>
                <a:ea typeface="PMingLiU" pitchFamily="18" charset="-120"/>
              </a:rPr>
              <a:t>、</a:t>
            </a:r>
            <a:r>
              <a:rPr lang="zh-TW" altLang="en-US" sz="2500" dirty="0" smtClean="0">
                <a:latin typeface="PMingLiU" pitchFamily="18" charset="-120"/>
                <a:ea typeface="PMingLiU" pitchFamily="18" charset="-120"/>
              </a:rPr>
              <a:t>文化的風氣，一時詩人</a:t>
            </a:r>
            <a:r>
              <a:rPr lang="zh-CN" altLang="en-US" sz="2500" dirty="0" smtClean="0">
                <a:latin typeface="PMingLiU" pitchFamily="18" charset="-120"/>
                <a:ea typeface="PMingLiU" pitchFamily="18" charset="-120"/>
              </a:rPr>
              <a:t>、</a:t>
            </a:r>
            <a:r>
              <a:rPr lang="zh-TW" altLang="en-US" sz="2500" dirty="0" smtClean="0">
                <a:latin typeface="PMingLiU" pitchFamily="18" charset="-120"/>
                <a:ea typeface="PMingLiU" pitchFamily="18" charset="-120"/>
              </a:rPr>
              <a:t>文人</a:t>
            </a:r>
            <a:r>
              <a:rPr lang="zh-CN" altLang="en-US" sz="2500" dirty="0" smtClean="0">
                <a:latin typeface="PMingLiU" pitchFamily="18" charset="-120"/>
                <a:ea typeface="PMingLiU" pitchFamily="18" charset="-120"/>
              </a:rPr>
              <a:t>、</a:t>
            </a:r>
            <a:r>
              <a:rPr lang="zh-TW" altLang="en-US" sz="2500" dirty="0" smtClean="0">
                <a:latin typeface="PMingLiU" pitchFamily="18" charset="-120"/>
                <a:ea typeface="PMingLiU" pitchFamily="18" charset="-120"/>
              </a:rPr>
              <a:t>藝人匯集</a:t>
            </a:r>
            <a:r>
              <a:rPr lang="zh-CN" altLang="en-US" sz="2500" dirty="0" smtClean="0">
                <a:latin typeface="PMingLiU" pitchFamily="18" charset="-120"/>
                <a:ea typeface="PMingLiU" pitchFamily="18" charset="-120"/>
              </a:rPr>
              <a:t>。藝術、文化、武功</a:t>
            </a:r>
            <a:r>
              <a:rPr lang="en-US" altLang="zh-CN" sz="2500" dirty="0" smtClean="0">
                <a:latin typeface="PMingLiU" pitchFamily="18" charset="-120"/>
                <a:ea typeface="PMingLiU" pitchFamily="18" charset="-120"/>
              </a:rPr>
              <a:t>….</a:t>
            </a:r>
            <a:r>
              <a:rPr lang="zh-CN" altLang="en-US" sz="2500" dirty="0" smtClean="0">
                <a:latin typeface="PMingLiU" pitchFamily="18" charset="-120"/>
                <a:ea typeface="PMingLiU" pitchFamily="18" charset="-120"/>
              </a:rPr>
              <a:t>等等都達到鼎盛。如李白、杜甫、白居易</a:t>
            </a:r>
            <a:r>
              <a:rPr lang="en-US" altLang="zh-CN" sz="2500" dirty="0" smtClean="0">
                <a:latin typeface="PMingLiU" pitchFamily="18" charset="-120"/>
                <a:ea typeface="PMingLiU" pitchFamily="18" charset="-120"/>
              </a:rPr>
              <a:t>…</a:t>
            </a:r>
            <a:r>
              <a:rPr lang="zh-CN" altLang="en-US" sz="2500" dirty="0" smtClean="0">
                <a:latin typeface="PMingLiU" pitchFamily="18" charset="-120"/>
                <a:ea typeface="PMingLiU" pitchFamily="18" charset="-120"/>
              </a:rPr>
              <a:t>等等詩人。</a:t>
            </a:r>
            <a:endParaRPr lang="en-US" altLang="zh-CN" sz="25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2500" dirty="0" smtClean="0">
                <a:latin typeface="PMingLiU" pitchFamily="18" charset="-120"/>
                <a:ea typeface="PMingLiU" pitchFamily="18" charset="-120"/>
              </a:rPr>
              <a:t>首都</a:t>
            </a:r>
            <a:r>
              <a:rPr lang="zh-TW" altLang="en-US" sz="2500" dirty="0" smtClean="0">
                <a:latin typeface="PMingLiU" pitchFamily="18" charset="-120"/>
                <a:ea typeface="PMingLiU" pitchFamily="18" charset="-120"/>
              </a:rPr>
              <a:t>長安一時成爲當時世界上政治，經濟，宗教，文化，藝術的中心（有如今日的紐約市）</a:t>
            </a:r>
            <a:r>
              <a:rPr lang="zh-CN" altLang="en-US" sz="2500" dirty="0" smtClean="0">
                <a:latin typeface="PMingLiU" pitchFamily="18" charset="-120"/>
                <a:ea typeface="PMingLiU" pitchFamily="18" charset="-120"/>
              </a:rPr>
              <a:t>，人口達</a:t>
            </a:r>
            <a:r>
              <a:rPr lang="en-US" altLang="zh-CN" sz="2500" dirty="0" smtClean="0">
                <a:latin typeface="PMingLiU" pitchFamily="18" charset="-120"/>
                <a:ea typeface="PMingLiU" pitchFamily="18" charset="-120"/>
              </a:rPr>
              <a:t>120</a:t>
            </a:r>
            <a:r>
              <a:rPr lang="zh-CN" altLang="en-US" sz="2500" dirty="0" smtClean="0">
                <a:latin typeface="PMingLiU" pitchFamily="18" charset="-120"/>
                <a:ea typeface="PMingLiU" pitchFamily="18" charset="-120"/>
              </a:rPr>
              <a:t>萬人。長安有東西兩城</a:t>
            </a:r>
            <a:r>
              <a:rPr lang="zh-TW" altLang="en-US" sz="2500" dirty="0" smtClean="0">
                <a:latin typeface="PMingLiU" pitchFamily="18" charset="-120"/>
                <a:ea typeface="PMingLiU" pitchFamily="18" charset="-120"/>
              </a:rPr>
              <a:t>。</a:t>
            </a:r>
            <a:r>
              <a:rPr lang="zh-CN" altLang="en-US" sz="2500" dirty="0" smtClean="0">
                <a:latin typeface="PMingLiU" pitchFamily="18" charset="-120"/>
                <a:ea typeface="PMingLiU" pitchFamily="18" charset="-120"/>
              </a:rPr>
              <a:t>世界貿易往來，當時來到長安的遣唐使數以萬計</a:t>
            </a:r>
            <a:r>
              <a:rPr lang="zh-CN" altLang="en-US" sz="2500" dirty="0" smtClean="0">
                <a:latin typeface="PMingLiU" pitchFamily="18" charset="-120"/>
                <a:ea typeface="PMingLiU" pitchFamily="18" charset="-120"/>
              </a:rPr>
              <a:t>。</a:t>
            </a:r>
            <a:r>
              <a:rPr lang="en-US" altLang="zh-CN" sz="2500" dirty="0" smtClean="0">
                <a:latin typeface="PMingLiU" pitchFamily="18" charset="-120"/>
                <a:ea typeface="PMingLiU" pitchFamily="18" charset="-120"/>
              </a:rPr>
              <a:t>200</a:t>
            </a:r>
            <a:r>
              <a:rPr lang="zh-CN" altLang="en-US" sz="2500" dirty="0" smtClean="0">
                <a:latin typeface="PMingLiU" pitchFamily="18" charset="-120"/>
                <a:ea typeface="PMingLiU" pitchFamily="18" charset="-120"/>
              </a:rPr>
              <a:t>年來，僅</a:t>
            </a:r>
            <a:r>
              <a:rPr lang="zh-CN" altLang="en-US" sz="2500" dirty="0" smtClean="0">
                <a:latin typeface="PMingLiU" pitchFamily="18" charset="-120"/>
                <a:ea typeface="PMingLiU" pitchFamily="18" charset="-120"/>
              </a:rPr>
              <a:t>僅日本派出的遣唐使有十九次。</a:t>
            </a:r>
            <a:endParaRPr lang="en-US" altLang="zh-TW" sz="25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2500" dirty="0" smtClean="0"/>
              <a:t>直到今日，許多國家仍存有許多當時受唐影響的遺跡。</a:t>
            </a:r>
            <a:endParaRPr lang="en-US" sz="2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日本革新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389120"/>
          </a:xfrm>
        </p:spPr>
        <p:txBody>
          <a:bodyPr/>
          <a:lstStyle/>
          <a:p>
            <a:pPr lvl="0"/>
            <a:r>
              <a:rPr lang="zh-CN" altLang="en-US" dirty="0" smtClean="0"/>
              <a:t>遣唐使的貢獻是引進唐朝典章</a:t>
            </a:r>
            <a:r>
              <a:rPr lang="zh-CN" altLang="en-US" dirty="0" smtClean="0"/>
              <a:t>制度，</a:t>
            </a:r>
            <a:r>
              <a:rPr lang="zh-CN" altLang="en-US" dirty="0" smtClean="0"/>
              <a:t>吸取盛唐文化，促進日本的唐化，並帶動唐朝與東亞，日本與西亞的文化交流。</a:t>
            </a:r>
            <a:endParaRPr lang="en-US" altLang="zh-CN" dirty="0" smtClean="0"/>
          </a:p>
          <a:p>
            <a:pPr lvl="0"/>
            <a:r>
              <a:rPr lang="zh-CN" altLang="en-US" dirty="0" smtClean="0">
                <a:latin typeface="SimSun" pitchFamily="2" charset="-122"/>
                <a:ea typeface="SimSun" pitchFamily="2" charset="-122"/>
              </a:rPr>
              <a:t>唐</a:t>
            </a:r>
            <a:r>
              <a:rPr lang="zh-TW" altLang="en-US" dirty="0" smtClean="0">
                <a:latin typeface="SimSun" pitchFamily="2" charset="-122"/>
                <a:ea typeface="SimSun" pitchFamily="2" charset="-122"/>
              </a:rPr>
              <a:t>鑑</a:t>
            </a:r>
            <a:r>
              <a:rPr lang="zh-TW" altLang="en-US" dirty="0" smtClean="0">
                <a:latin typeface="SimSun" pitchFamily="2" charset="-122"/>
                <a:ea typeface="SimSun" pitchFamily="2" charset="-122"/>
              </a:rPr>
              <a:t>真大和尚</a:t>
            </a:r>
            <a:r>
              <a:rPr lang="zh-CN" altLang="en-US" dirty="0" smtClean="0">
                <a:latin typeface="SimSun" pitchFamily="2" charset="-122"/>
                <a:ea typeface="SimSun" pitchFamily="2" charset="-122"/>
              </a:rPr>
              <a:t>六次渡海到日本，最後一次成功，</a:t>
            </a:r>
            <a:r>
              <a:rPr lang="zh-TW" altLang="en-US" dirty="0" smtClean="0">
                <a:latin typeface="SimSun" pitchFamily="2" charset="-122"/>
                <a:ea typeface="SimSun" pitchFamily="2" charset="-122"/>
              </a:rPr>
              <a:t>則在日本生活了１０年，最後死在日本。鑑真也把豐富的中國文化，如宗教、建築、雕刻、醫藥等傳到了日本，受到日本人民的歡迎和尊敬。</a:t>
            </a:r>
            <a:endParaRPr lang="en-US" altLang="zh-CN" dirty="0" smtClean="0">
              <a:latin typeface="SimSun" pitchFamily="2" charset="-122"/>
              <a:ea typeface="SimSun" pitchFamily="2" charset="-122"/>
            </a:endParaRPr>
          </a:p>
          <a:p>
            <a:pPr lvl="0"/>
            <a:endParaRPr lang="en-US" altLang="zh-CN" dirty="0" smtClean="0"/>
          </a:p>
          <a:p>
            <a:pPr lvl="0"/>
            <a:r>
              <a:rPr lang="zh-CN" altLang="en-US" dirty="0" smtClean="0"/>
              <a:t>復原的遣唐使船：</a:t>
            </a:r>
            <a:endParaRPr lang="en-US" dirty="0"/>
          </a:p>
        </p:txBody>
      </p:sp>
      <p:pic>
        <p:nvPicPr>
          <p:cNvPr id="4" name="changeTheId-img-0" descr="复原的遣唐使船">
            <a:hlinkClick r:id="rId2" tgtFrame="&quot;_blank&quot;" tooltip="&quot;复原的遣唐使船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4419600"/>
            <a:ext cx="2497772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第四週  表演唐詩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sz="3200" dirty="0" smtClean="0">
              <a:latin typeface="SimSun" pitchFamily="2" charset="-122"/>
              <a:ea typeface="SimSun" pitchFamily="2" charset="-122"/>
            </a:endParaRPr>
          </a:p>
          <a:p>
            <a:r>
              <a:rPr lang="zh-TW" altLang="en-US" sz="4400" dirty="0" smtClean="0">
                <a:latin typeface="SimSun" pitchFamily="2" charset="-122"/>
                <a:ea typeface="SimSun" pitchFamily="2" charset="-122"/>
              </a:rPr>
              <a:t>最後以短劇表演出唐詩的意境。</a:t>
            </a:r>
            <a:endParaRPr lang="en-US" altLang="zh-TW" sz="4400" dirty="0" smtClean="0">
              <a:latin typeface="SimSun" pitchFamily="2" charset="-122"/>
              <a:ea typeface="SimSun" pitchFamily="2" charset="-122"/>
            </a:endParaRPr>
          </a:p>
          <a:p>
            <a:r>
              <a:rPr lang="zh-CN" altLang="en-US" sz="4400" dirty="0" smtClean="0">
                <a:latin typeface="SimSun" pitchFamily="2" charset="-122"/>
                <a:ea typeface="SimSun" pitchFamily="2" charset="-122"/>
              </a:rPr>
              <a:t>（參考唐詩表演）</a:t>
            </a:r>
            <a:endParaRPr lang="en-US" sz="4400" dirty="0" smtClean="0">
              <a:latin typeface="SimSun" pitchFamily="2" charset="-122"/>
              <a:ea typeface="SimSun" pitchFamily="2" charset="-122"/>
            </a:endParaRPr>
          </a:p>
          <a:p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唐詩表演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全班除了做錄音朗頌唐詩的作業，上載</a:t>
            </a:r>
            <a:r>
              <a:rPr lang="en-US" altLang="zh-CN" sz="3200" dirty="0" smtClean="0">
                <a:latin typeface="PMingLiU" pitchFamily="18" charset="-120"/>
                <a:ea typeface="PMingLiU" pitchFamily="18" charset="-120"/>
              </a:rPr>
              <a:t>audacity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 和 下載 </a:t>
            </a:r>
            <a:r>
              <a:rPr lang="en-US" altLang="zh-CN" sz="3200" dirty="0" err="1" smtClean="0">
                <a:latin typeface="PMingLiU" pitchFamily="18" charset="-120"/>
                <a:ea typeface="PMingLiU" pitchFamily="18" charset="-120"/>
              </a:rPr>
              <a:t>edmodo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 給老師。（</a:t>
            </a:r>
            <a:r>
              <a:rPr lang="en-US" altLang="zh-CN" sz="3200" dirty="0" err="1" smtClean="0">
                <a:latin typeface="PMingLiU" pitchFamily="18" charset="-120"/>
                <a:ea typeface="PMingLiU" pitchFamily="18" charset="-120"/>
              </a:rPr>
              <a:t>edmodo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 示範）</a:t>
            </a:r>
            <a:endParaRPr lang="en-US" sz="32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學生又利用道具表演出對唐詩詩意的了解和表達情境的感覺。</a:t>
            </a:r>
            <a:endParaRPr lang="en-US" altLang="zh-CN" sz="32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全班分成四組，每一組由一學生朗誦一首唐詩，其他同學表演。 （參考學生電影錄製）</a:t>
            </a:r>
            <a:endParaRPr lang="en-US" altLang="zh-CN" sz="3200" dirty="0" smtClean="0">
              <a:latin typeface="PMingLiU" pitchFamily="18" charset="-120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838200"/>
            <a:ext cx="8229600" cy="1143000"/>
          </a:xfrm>
        </p:spPr>
        <p:txBody>
          <a:bodyPr/>
          <a:lstStyle/>
          <a:p>
            <a:r>
              <a:rPr lang="zh-CN" altLang="en-US" dirty="0" smtClean="0"/>
              <a:t>結語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四週結束我們有一小考。除了課文、生字生詞、看 </a:t>
            </a:r>
            <a:r>
              <a:rPr lang="en-US" altLang="zh-CN" sz="3200" dirty="0" smtClean="0">
                <a:latin typeface="PMingLiU" pitchFamily="18" charset="-120"/>
                <a:ea typeface="PMingLiU" pitchFamily="18" charset="-120"/>
              </a:rPr>
              <a:t>You</a:t>
            </a:r>
            <a:r>
              <a:rPr lang="en-US" altLang="zh-CN" sz="3200" dirty="0" smtClean="0">
                <a:latin typeface="PMingLiU" pitchFamily="18" charset="-120"/>
                <a:ea typeface="PMingLiU" pitchFamily="18" charset="-120"/>
              </a:rPr>
              <a:t>T</a:t>
            </a:r>
            <a:r>
              <a:rPr lang="en-US" altLang="zh-CN" sz="3200" dirty="0" smtClean="0">
                <a:latin typeface="PMingLiU" pitchFamily="18" charset="-120"/>
                <a:ea typeface="PMingLiU" pitchFamily="18" charset="-120"/>
              </a:rPr>
              <a:t>ube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 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寫感想。加上錄音唐詩朗讀，和服飾報告足以作學生的評量。學生還可以用</a:t>
            </a:r>
            <a:r>
              <a:rPr lang="en-US" altLang="zh-CN" sz="3200" dirty="0" err="1" smtClean="0">
                <a:latin typeface="PMingLiU" pitchFamily="18" charset="-120"/>
                <a:ea typeface="PMingLiU" pitchFamily="18" charset="-120"/>
              </a:rPr>
              <a:t>Quizlet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 做復習生字、生詞及遊戲等練習。</a:t>
            </a:r>
            <a:endParaRPr lang="en-US" altLang="zh-CN" sz="3200" dirty="0" smtClean="0">
              <a:latin typeface="PMingLiU" pitchFamily="18" charset="-120"/>
              <a:ea typeface="PMingLiU" pitchFamily="18" charset="-120"/>
            </a:endParaRPr>
          </a:p>
          <a:p>
            <a:r>
              <a:rPr lang="zh-TW" altLang="en-US" sz="3200" dirty="0" smtClean="0">
                <a:latin typeface="PMingLiU" pitchFamily="18" charset="-120"/>
                <a:ea typeface="PMingLiU" pitchFamily="18" charset="-120"/>
              </a:rPr>
              <a:t>如此讓我們的學生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應</a:t>
            </a:r>
            <a:r>
              <a:rPr lang="zh-TW" altLang="en-US" sz="3200" dirty="0" smtClean="0">
                <a:latin typeface="PMingLiU" pitchFamily="18" charset="-120"/>
                <a:ea typeface="PMingLiU" pitchFamily="18" charset="-120"/>
              </a:rPr>
              <a:t>用現代化科技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的教學工具（</a:t>
            </a:r>
            <a:r>
              <a:rPr lang="en-US" altLang="zh-CN" sz="3200" dirty="0" err="1" smtClean="0">
                <a:latin typeface="PMingLiU" pitchFamily="18" charset="-120"/>
                <a:ea typeface="PMingLiU" pitchFamily="18" charset="-120"/>
              </a:rPr>
              <a:t>edomodo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、</a:t>
            </a:r>
            <a:r>
              <a:rPr lang="en-US" altLang="zh-CN" sz="3200" dirty="0" smtClean="0">
                <a:latin typeface="PMingLiU" pitchFamily="18" charset="-120"/>
                <a:ea typeface="PMingLiU" pitchFamily="18" charset="-120"/>
              </a:rPr>
              <a:t>audacity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、</a:t>
            </a:r>
            <a:r>
              <a:rPr lang="en-US" altLang="zh-CN" sz="3200" dirty="0" smtClean="0">
                <a:latin typeface="PMingLiU" pitchFamily="18" charset="-120"/>
                <a:ea typeface="PMingLiU" pitchFamily="18" charset="-120"/>
              </a:rPr>
              <a:t> </a:t>
            </a:r>
            <a:r>
              <a:rPr lang="en-US" altLang="zh-CN" sz="3200" dirty="0" smtClean="0">
                <a:latin typeface="PMingLiU" pitchFamily="18" charset="-120"/>
                <a:ea typeface="PMingLiU" pitchFamily="18" charset="-120"/>
              </a:rPr>
              <a:t>You</a:t>
            </a:r>
            <a:r>
              <a:rPr lang="en-US" altLang="zh-CN" sz="3200" dirty="0" smtClean="0">
                <a:latin typeface="PMingLiU" pitchFamily="18" charset="-120"/>
                <a:ea typeface="PMingLiU" pitchFamily="18" charset="-120"/>
              </a:rPr>
              <a:t>T</a:t>
            </a:r>
            <a:r>
              <a:rPr lang="en-US" altLang="zh-CN" sz="3200" dirty="0" smtClean="0">
                <a:latin typeface="PMingLiU" pitchFamily="18" charset="-120"/>
                <a:ea typeface="PMingLiU" pitchFamily="18" charset="-120"/>
              </a:rPr>
              <a:t>ube 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、</a:t>
            </a:r>
            <a:r>
              <a:rPr lang="en-US" altLang="zh-CN" sz="3200" dirty="0" smtClean="0">
                <a:latin typeface="PMingLiU" pitchFamily="18" charset="-120"/>
                <a:ea typeface="PMingLiU" pitchFamily="18" charset="-120"/>
              </a:rPr>
              <a:t>PowerPoint 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、</a:t>
            </a:r>
            <a:r>
              <a:rPr lang="en-US" altLang="zh-CN" sz="3200" dirty="0" err="1" smtClean="0">
                <a:latin typeface="PMingLiU" pitchFamily="18" charset="-120"/>
                <a:ea typeface="PMingLiU" pitchFamily="18" charset="-120"/>
              </a:rPr>
              <a:t>Quizlet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等）</a:t>
            </a:r>
            <a:r>
              <a:rPr lang="zh-TW" altLang="en-US" sz="3200" dirty="0" smtClean="0">
                <a:latin typeface="PMingLiU" pitchFamily="18" charset="-120"/>
                <a:ea typeface="PMingLiU" pitchFamily="18" charset="-120"/>
              </a:rPr>
              <a:t>和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使用</a:t>
            </a:r>
            <a:r>
              <a:rPr lang="zh-TW" altLang="en-US" sz="3200" dirty="0" smtClean="0">
                <a:latin typeface="PMingLiU" pitchFamily="18" charset="-120"/>
                <a:ea typeface="PMingLiU" pitchFamily="18" charset="-120"/>
              </a:rPr>
              <a:t>多元化教學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題材（看電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影、寫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報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告、頌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唐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詩、聼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歷史故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事、演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唐詩），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完成</a:t>
            </a:r>
            <a:r>
              <a:rPr lang="zh-TW" altLang="en-US" sz="3200" dirty="0" smtClean="0">
                <a:latin typeface="PMingLiU" pitchFamily="18" charset="-120"/>
                <a:ea typeface="PMingLiU" pitchFamily="18" charset="-120"/>
              </a:rPr>
              <a:t>語文、歷史、文化融合為一體</a:t>
            </a:r>
            <a:r>
              <a:rPr lang="zh-CN" altLang="en-US" sz="3200" dirty="0" smtClean="0">
                <a:latin typeface="PMingLiU" pitchFamily="18" charset="-120"/>
                <a:ea typeface="PMingLiU" pitchFamily="18" charset="-120"/>
              </a:rPr>
              <a:t>的教學目標</a:t>
            </a:r>
            <a:r>
              <a:rPr lang="zh-TW" altLang="en-US" sz="3200" dirty="0" smtClean="0">
                <a:latin typeface="PMingLiU" pitchFamily="18" charset="-120"/>
                <a:ea typeface="PMingLiU" pitchFamily="18" charset="-120"/>
              </a:rPr>
              <a:t>。</a:t>
            </a:r>
            <a:endParaRPr lang="en-US" sz="3200" dirty="0" smtClean="0">
              <a:latin typeface="PMingLiU" pitchFamily="18" charset="-120"/>
              <a:ea typeface="PMingLiU" pitchFamily="18" charset="-120"/>
            </a:endParaRPr>
          </a:p>
          <a:p>
            <a:endParaRPr lang="en-US" sz="3200" dirty="0">
              <a:latin typeface="PMingLiU" pitchFamily="18" charset="-120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 參考資料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zh-CN" altLang="en-US" dirty="0" smtClean="0"/>
              <a:t>新版紅樓夢</a:t>
            </a:r>
            <a:r>
              <a:rPr lang="en-US" altLang="zh-CN" dirty="0" smtClean="0"/>
              <a:t>[</a:t>
            </a:r>
            <a:r>
              <a:rPr lang="zh-CN" altLang="en-US" dirty="0" smtClean="0"/>
              <a:t>高清</a:t>
            </a:r>
            <a:r>
              <a:rPr lang="en-US" altLang="zh-CN" dirty="0" smtClean="0"/>
              <a:t>]</a:t>
            </a:r>
            <a:r>
              <a:rPr lang="zh-CN" altLang="en-US" dirty="0" smtClean="0"/>
              <a:t>連續劇第</a:t>
            </a:r>
            <a:r>
              <a:rPr lang="en-US" altLang="zh-CN" dirty="0" smtClean="0"/>
              <a:t>25</a:t>
            </a:r>
            <a:r>
              <a:rPr lang="zh-CN" altLang="en-US" dirty="0" smtClean="0"/>
              <a:t>集</a:t>
            </a:r>
            <a:r>
              <a:rPr lang="en-US" altLang="zh-CN" dirty="0" smtClean="0"/>
              <a:t>-</a:t>
            </a:r>
            <a:r>
              <a:rPr lang="zh-CN" altLang="en-US" dirty="0" smtClean="0"/>
              <a:t>祭祖。</a:t>
            </a:r>
            <a:endParaRPr lang="en-US" altLang="zh-CN" dirty="0" smtClean="0"/>
          </a:p>
          <a:p>
            <a:r>
              <a:rPr lang="zh-CN" altLang="en-US" dirty="0" smtClean="0"/>
              <a:t>清明節背景：百科全書</a:t>
            </a:r>
            <a:endParaRPr lang="en-US" altLang="zh-CN" dirty="0" smtClean="0"/>
          </a:p>
          <a:p>
            <a:r>
              <a:rPr lang="zh-CN" altLang="en-US" dirty="0" smtClean="0"/>
              <a:t>寒食節背景：百科全書</a:t>
            </a:r>
            <a:endParaRPr lang="en-US" altLang="zh-CN" dirty="0" smtClean="0"/>
          </a:p>
          <a:p>
            <a:r>
              <a:rPr lang="zh-CN" altLang="en-US" dirty="0" smtClean="0"/>
              <a:t>唐朝歷史</a:t>
            </a:r>
            <a:r>
              <a:rPr lang="en-US" altLang="zh-CN" dirty="0" smtClean="0"/>
              <a:t>:</a:t>
            </a:r>
            <a:r>
              <a:rPr lang="zh-CN" altLang="en-US" dirty="0" smtClean="0"/>
              <a:t>百家講壇：康震、孟憲實、蒙曼等專家主講；安史之</a:t>
            </a:r>
            <a:r>
              <a:rPr lang="zh-CN" altLang="en-US" dirty="0" smtClean="0"/>
              <a:t>亂</a:t>
            </a:r>
            <a:r>
              <a:rPr lang="en-US" altLang="zh-CN" dirty="0" smtClean="0"/>
              <a:t>-</a:t>
            </a:r>
            <a:r>
              <a:rPr lang="zh-CN" altLang="en-US" dirty="0" smtClean="0"/>
              <a:t>大唐盛衰記（石雲濤著作）；</a:t>
            </a:r>
            <a:r>
              <a:rPr lang="zh-CN" altLang="en-US" dirty="0" smtClean="0"/>
              <a:t>亂世紅顔（蒙曼著作）</a:t>
            </a:r>
            <a:endParaRPr lang="en-US" altLang="zh-CN" dirty="0" smtClean="0"/>
          </a:p>
          <a:p>
            <a:r>
              <a:rPr lang="zh-CN" altLang="en-US" dirty="0" smtClean="0"/>
              <a:t>唐朝服飾：中華服飾五千年（周汛、高春明著作）</a:t>
            </a:r>
            <a:endParaRPr lang="en-US" altLang="zh-CN" dirty="0" smtClean="0"/>
          </a:p>
          <a:p>
            <a:r>
              <a:rPr lang="zh-CN" altLang="en-US" dirty="0" smtClean="0"/>
              <a:t>唐詩：新譯唐詩三百首（邱燮友註譯）</a:t>
            </a:r>
            <a:endParaRPr lang="en-US" altLang="zh-CN" dirty="0" smtClean="0"/>
          </a:p>
          <a:p>
            <a:r>
              <a:rPr lang="en-US" altLang="zh-CN" dirty="0" smtClean="0"/>
              <a:t>http://www.edmodo.com</a:t>
            </a:r>
          </a:p>
          <a:p>
            <a:r>
              <a:rPr lang="en-US" dirty="0" smtClean="0"/>
              <a:t>http://www.audacity.com</a:t>
            </a:r>
          </a:p>
          <a:p>
            <a:r>
              <a:rPr lang="en-US" dirty="0" smtClean="0"/>
              <a:t>http://www.quizlet.com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zh-CN" altLang="en-US" dirty="0" smtClean="0"/>
              <a:t>學生成果與心得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Audacity  </a:t>
            </a:r>
            <a:r>
              <a:rPr lang="zh-CN" altLang="en-US" dirty="0" smtClean="0"/>
              <a:t>錄音課文和唐詩朗讀</a:t>
            </a:r>
            <a:endParaRPr lang="en-US" altLang="zh-CN" dirty="0" smtClean="0"/>
          </a:p>
          <a:p>
            <a:r>
              <a:rPr lang="en-US" altLang="zh-CN" dirty="0" err="1" smtClean="0"/>
              <a:t>Edomodo</a:t>
            </a:r>
            <a:r>
              <a:rPr lang="zh-CN" altLang="en-US" dirty="0" smtClean="0"/>
              <a:t>  下載</a:t>
            </a:r>
            <a:r>
              <a:rPr lang="en-US" altLang="zh-CN" dirty="0" smtClean="0"/>
              <a:t>audacity</a:t>
            </a:r>
            <a:r>
              <a:rPr lang="zh-CN" altLang="en-US" dirty="0" smtClean="0"/>
              <a:t>錄音，與老師、同學溝通，觀 </a:t>
            </a:r>
            <a:endParaRPr lang="en-US" altLang="zh-CN" dirty="0" smtClean="0"/>
          </a:p>
          <a:p>
            <a:r>
              <a:rPr lang="zh-CN" altLang="en-US" dirty="0" smtClean="0"/>
              <a:t>                   摩</a:t>
            </a:r>
            <a:endParaRPr lang="en-US" altLang="zh-CN" dirty="0" smtClean="0"/>
          </a:p>
          <a:p>
            <a:r>
              <a:rPr lang="en-US" altLang="zh-CN" dirty="0" smtClean="0"/>
              <a:t>YouTube</a:t>
            </a:r>
            <a:r>
              <a:rPr lang="zh-CN" altLang="en-US" dirty="0" smtClean="0"/>
              <a:t>  找資料</a:t>
            </a:r>
            <a:r>
              <a:rPr lang="en-US" altLang="zh-CN" dirty="0" smtClean="0"/>
              <a:t>:</a:t>
            </a:r>
            <a:r>
              <a:rPr lang="zh-CN" altLang="en-US" dirty="0" smtClean="0"/>
              <a:t>新版紅樓夢</a:t>
            </a:r>
            <a:r>
              <a:rPr lang="en-US" altLang="zh-CN" dirty="0" smtClean="0"/>
              <a:t>[</a:t>
            </a:r>
            <a:r>
              <a:rPr lang="zh-CN" altLang="en-US" dirty="0" smtClean="0"/>
              <a:t>高清</a:t>
            </a:r>
            <a:r>
              <a:rPr lang="en-US" altLang="zh-CN" dirty="0" smtClean="0"/>
              <a:t>]</a:t>
            </a:r>
            <a:r>
              <a:rPr lang="zh-CN" altLang="en-US" dirty="0" smtClean="0"/>
              <a:t>連續劇第</a:t>
            </a:r>
            <a:r>
              <a:rPr lang="en-US" altLang="zh-CN" dirty="0" smtClean="0"/>
              <a:t>25</a:t>
            </a:r>
            <a:r>
              <a:rPr lang="zh-CN" altLang="en-US" dirty="0" smtClean="0"/>
              <a:t>集</a:t>
            </a:r>
            <a:endParaRPr lang="en-US" altLang="zh-CN" dirty="0" smtClean="0"/>
          </a:p>
          <a:p>
            <a:r>
              <a:rPr lang="en-US" dirty="0" smtClean="0"/>
              <a:t>Power</a:t>
            </a:r>
            <a:r>
              <a:rPr lang="en-US" altLang="zh-CN" dirty="0" smtClean="0"/>
              <a:t>P</a:t>
            </a:r>
            <a:r>
              <a:rPr lang="en-US" dirty="0" smtClean="0"/>
              <a:t>oint </a:t>
            </a:r>
            <a:r>
              <a:rPr lang="zh-CN" altLang="en-US" dirty="0" smtClean="0"/>
              <a:t>做報告</a:t>
            </a:r>
            <a:r>
              <a:rPr lang="en-US" altLang="zh-CN" dirty="0" smtClean="0"/>
              <a:t>:</a:t>
            </a:r>
            <a:r>
              <a:rPr lang="zh-CN" altLang="en-US" dirty="0" smtClean="0"/>
              <a:t>唐朝服飾報告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altLang="zh-CN" dirty="0" smtClean="0"/>
          </a:p>
          <a:p>
            <a:r>
              <a:rPr lang="en-US" altLang="zh-CN" dirty="0" err="1" smtClean="0"/>
              <a:t>Quizlet</a:t>
            </a:r>
            <a:r>
              <a:rPr lang="zh-CN" altLang="en-US" dirty="0" smtClean="0"/>
              <a:t>  自我測驗、遊戲練習</a:t>
            </a:r>
            <a:endParaRPr lang="en-US" altLang="zh-CN" dirty="0" smtClean="0"/>
          </a:p>
          <a:p>
            <a:r>
              <a:rPr lang="en-US" altLang="zh-CN" dirty="0" err="1" smtClean="0"/>
              <a:t>MovieMaker</a:t>
            </a:r>
            <a:r>
              <a:rPr lang="zh-CN" altLang="en-US" dirty="0" smtClean="0"/>
              <a:t>  唐詩表演</a:t>
            </a:r>
            <a:endParaRPr lang="en-US" altLang="zh-CN" dirty="0" smtClean="0"/>
          </a:p>
          <a:p>
            <a:r>
              <a:rPr lang="en-US" altLang="zh-CN" dirty="0" smtClean="0"/>
              <a:t>Microsoft</a:t>
            </a:r>
            <a:r>
              <a:rPr lang="zh-CN" altLang="en-US" dirty="0" smtClean="0"/>
              <a:t> </a:t>
            </a:r>
            <a:r>
              <a:rPr lang="en-US" altLang="zh-CN" dirty="0" smtClean="0"/>
              <a:t>Pinyin</a:t>
            </a:r>
            <a:r>
              <a:rPr lang="zh-CN" altLang="en-US" dirty="0" smtClean="0"/>
              <a:t> </a:t>
            </a:r>
            <a:r>
              <a:rPr lang="en-US" altLang="zh-CN" dirty="0" smtClean="0"/>
              <a:t>IME</a:t>
            </a:r>
            <a:r>
              <a:rPr lang="zh-CN" altLang="en-US" dirty="0" smtClean="0"/>
              <a:t>  中文打字</a:t>
            </a:r>
            <a:endParaRPr lang="en-US" altLang="zh-CN" dirty="0" smtClean="0"/>
          </a:p>
          <a:p>
            <a:r>
              <a:rPr lang="en-US" altLang="zh-CN" dirty="0" smtClean="0"/>
              <a:t>Email</a:t>
            </a:r>
            <a:r>
              <a:rPr lang="zh-CN" altLang="en-US" dirty="0" smtClean="0"/>
              <a:t>  與老師、同學連繫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銘謝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WSCLC</a:t>
            </a:r>
            <a:r>
              <a:rPr lang="zh-CN" altLang="en-US" dirty="0" smtClean="0">
                <a:solidFill>
                  <a:srgbClr val="FF0000"/>
                </a:solidFill>
              </a:rPr>
              <a:t>華府中文學校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zh-CN" altLang="en-US" dirty="0" smtClean="0"/>
              <a:t>校長黃秀媚</a:t>
            </a:r>
            <a:endParaRPr lang="en-US" altLang="zh-CN" dirty="0" smtClean="0"/>
          </a:p>
          <a:p>
            <a:r>
              <a:rPr lang="zh-CN" altLang="en-US" dirty="0" smtClean="0"/>
              <a:t>教務林伯芬</a:t>
            </a:r>
            <a:endParaRPr lang="en-US" altLang="zh-CN" dirty="0" smtClean="0"/>
          </a:p>
          <a:p>
            <a:r>
              <a:rPr lang="zh-CN" altLang="en-US" dirty="0" smtClean="0"/>
              <a:t>文教吳貞慧</a:t>
            </a:r>
            <a:endParaRPr lang="en-US" altLang="zh-CN" dirty="0" smtClean="0"/>
          </a:p>
          <a:p>
            <a:r>
              <a:rPr lang="zh-CN" altLang="en-US" dirty="0" smtClean="0"/>
              <a:t>李美蓉老師</a:t>
            </a:r>
            <a:endParaRPr lang="en-US" altLang="zh-CN" dirty="0" smtClean="0"/>
          </a:p>
          <a:p>
            <a:r>
              <a:rPr lang="zh-CN" altLang="en-US" dirty="0" smtClean="0"/>
              <a:t>吳秀堅老師</a:t>
            </a:r>
            <a:endParaRPr lang="en-US" altLang="zh-CN" dirty="0" smtClean="0"/>
          </a:p>
          <a:p>
            <a:r>
              <a:rPr lang="zh-CN" altLang="en-US" dirty="0" smtClean="0"/>
              <a:t>連城璧老師</a:t>
            </a:r>
            <a:endParaRPr lang="en-US" altLang="zh-CN" dirty="0" smtClean="0"/>
          </a:p>
          <a:p>
            <a:r>
              <a:rPr lang="zh-CN" altLang="en-US" dirty="0" smtClean="0"/>
              <a:t>袁明恆老師</a:t>
            </a:r>
            <a:endParaRPr lang="en-US" altLang="zh-CN" dirty="0" smtClean="0"/>
          </a:p>
          <a:p>
            <a:r>
              <a:rPr lang="zh-CN" altLang="en-US" dirty="0" smtClean="0"/>
              <a:t>高中九年級全班同學</a:t>
            </a:r>
            <a:endParaRPr lang="en-US" altLang="zh-CN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1937</TotalTime>
  <Words>4246</Words>
  <Application>Microsoft Office PowerPoint</Application>
  <PresentationFormat>On-screen Show (4:3)</PresentationFormat>
  <Paragraphs>227</Paragraphs>
  <Slides>39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Flow</vt:lpstr>
      <vt:lpstr>如何應用教學工具，使用題材完成教學目標</vt:lpstr>
      <vt:lpstr>前言</vt:lpstr>
      <vt:lpstr>大綱-</vt:lpstr>
      <vt:lpstr>教學工具</vt:lpstr>
      <vt:lpstr>教科書</vt:lpstr>
      <vt:lpstr>字卡、挂圖</vt:lpstr>
      <vt:lpstr>讀書、寫字</vt:lpstr>
      <vt:lpstr>床邊故事書</vt:lpstr>
      <vt:lpstr>教學方法</vt:lpstr>
      <vt:lpstr>WSCLC 九年級教科書第三課課文</vt:lpstr>
      <vt:lpstr>     課文  清明節 一</vt:lpstr>
      <vt:lpstr>課文  清明節 二</vt:lpstr>
      <vt:lpstr>課文  清明節三</vt:lpstr>
      <vt:lpstr>語文教學</vt:lpstr>
      <vt:lpstr>文化教學</vt:lpstr>
      <vt:lpstr>教學内容 </vt:lpstr>
      <vt:lpstr>第一週   介紹清明掃墓、祭祖活動</vt:lpstr>
      <vt:lpstr>清明節</vt:lpstr>
      <vt:lpstr>紅樓夢的祭祖活動</vt:lpstr>
      <vt:lpstr>Slide 20</vt:lpstr>
      <vt:lpstr>掃墓和踏青活動</vt:lpstr>
      <vt:lpstr>Slide 22</vt:lpstr>
      <vt:lpstr>Slide 23</vt:lpstr>
      <vt:lpstr>第二週  介紹唐詩</vt:lpstr>
      <vt:lpstr>唐詩（一）春天</vt:lpstr>
      <vt:lpstr>唐詩（二）夏天</vt:lpstr>
      <vt:lpstr>唐詩（三）秋天</vt:lpstr>
      <vt:lpstr>唐詩（四）冬天</vt:lpstr>
      <vt:lpstr>第三週  介紹唐服、唐人、唐史</vt:lpstr>
      <vt:lpstr>唐朝的服飾</vt:lpstr>
      <vt:lpstr>唐朝的歷史</vt:lpstr>
      <vt:lpstr>唐人的影響</vt:lpstr>
      <vt:lpstr>日本革新</vt:lpstr>
      <vt:lpstr>第四週  表演唐詩</vt:lpstr>
      <vt:lpstr>唐詩表演</vt:lpstr>
      <vt:lpstr>結語</vt:lpstr>
      <vt:lpstr> 參考資料</vt:lpstr>
      <vt:lpstr> 學生成果與心得</vt:lpstr>
      <vt:lpstr>銘謝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如何應用教學工具，使用題材完成教學目標</dc:title>
  <dc:creator>Cai-Yen Firestone</dc:creator>
  <cp:lastModifiedBy>Cai-Yen</cp:lastModifiedBy>
  <cp:revision>244</cp:revision>
  <dcterms:created xsi:type="dcterms:W3CDTF">2013-03-24T17:29:03Z</dcterms:created>
  <dcterms:modified xsi:type="dcterms:W3CDTF">2013-05-16T04:06:04Z</dcterms:modified>
</cp:coreProperties>
</file>