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ommentAuthors.xml" ContentType="application/vnd.openxmlformats-officedocument.presentationml.commentAuthor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1"/>
  </p:sldMasterIdLst>
  <p:notesMasterIdLst>
    <p:notesMasterId r:id="rId27"/>
  </p:notesMasterIdLst>
  <p:handoutMasterIdLst>
    <p:handoutMasterId r:id="rId28"/>
  </p:handoutMasterIdLst>
  <p:sldIdLst>
    <p:sldId id="256" r:id="rId2"/>
    <p:sldId id="272" r:id="rId3"/>
    <p:sldId id="283" r:id="rId4"/>
    <p:sldId id="262" r:id="rId5"/>
    <p:sldId id="284" r:id="rId6"/>
    <p:sldId id="266" r:id="rId7"/>
    <p:sldId id="293" r:id="rId8"/>
    <p:sldId id="294" r:id="rId9"/>
    <p:sldId id="285" r:id="rId10"/>
    <p:sldId id="257" r:id="rId11"/>
    <p:sldId id="265" r:id="rId12"/>
    <p:sldId id="295" r:id="rId13"/>
    <p:sldId id="276" r:id="rId14"/>
    <p:sldId id="267" r:id="rId15"/>
    <p:sldId id="263" r:id="rId16"/>
    <p:sldId id="268" r:id="rId17"/>
    <p:sldId id="296" r:id="rId18"/>
    <p:sldId id="289" r:id="rId19"/>
    <p:sldId id="273" r:id="rId20"/>
    <p:sldId id="264" r:id="rId21"/>
    <p:sldId id="288" r:id="rId22"/>
    <p:sldId id="287" r:id="rId23"/>
    <p:sldId id="258" r:id="rId24"/>
    <p:sldId id="261" r:id="rId25"/>
    <p:sldId id="291"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oe" initials="js" lastIdx="1" clrIdx="0"/>
  <p:cmAuthor id="1" name="Mary Anne" initials="MAP" lastIdx="2"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2" d="100"/>
          <a:sy n="72" d="100"/>
        </p:scale>
        <p:origin x="-1104" y="-756"/>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3804"/>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2F85DEF-D1A0-4AE8-BE32-9A4380A98880}" type="datetimeFigureOut">
              <a:rPr lang="en-US" smtClean="0"/>
              <a:pPr/>
              <a:t>5/19/2013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5D1318B-4FCB-4D18-9DF3-896C7F5C2AAF}" type="slidenum">
              <a:rPr lang="en-US" smtClean="0"/>
              <a:pPr/>
              <a:t>‹#›</a:t>
            </a:fld>
            <a:endParaRPr lang="en-US"/>
          </a:p>
        </p:txBody>
      </p:sp>
    </p:spTree>
    <p:extLst>
      <p:ext uri="{BB962C8B-B14F-4D97-AF65-F5344CB8AC3E}">
        <p14:creationId xmlns="" xmlns:p14="http://schemas.microsoft.com/office/powerpoint/2010/main" val="398805204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2359654-2419-4799-9A6C-6CF61D5FC2CA}" type="datetimeFigureOut">
              <a:rPr lang="en-US" smtClean="0"/>
              <a:pPr/>
              <a:t>5/19/2013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6AF9051-E4DB-4972-A2E7-4599ED3160DF}" type="slidenum">
              <a:rPr lang="en-US" smtClean="0"/>
              <a:pPr/>
              <a:t>‹#›</a:t>
            </a:fld>
            <a:endParaRPr lang="en-US"/>
          </a:p>
        </p:txBody>
      </p:sp>
    </p:spTree>
    <p:extLst>
      <p:ext uri="{BB962C8B-B14F-4D97-AF65-F5344CB8AC3E}">
        <p14:creationId xmlns="" xmlns:p14="http://schemas.microsoft.com/office/powerpoint/2010/main" val="326891464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6AF9051-E4DB-4972-A2E7-4599ED3160DF}" type="slidenum">
              <a:rPr lang="en-US" smtClean="0"/>
              <a:pPr/>
              <a:t>1</a:t>
            </a:fld>
            <a:endParaRPr lang="en-US"/>
          </a:p>
        </p:txBody>
      </p:sp>
    </p:spTree>
    <p:extLst>
      <p:ext uri="{BB962C8B-B14F-4D97-AF65-F5344CB8AC3E}">
        <p14:creationId xmlns="" xmlns:p14="http://schemas.microsoft.com/office/powerpoint/2010/main" val="25600953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6AF9051-E4DB-4972-A2E7-4599ED3160DF}" type="slidenum">
              <a:rPr lang="en-US" smtClean="0"/>
              <a:pPr/>
              <a:t>12</a:t>
            </a:fld>
            <a:endParaRPr lang="en-US"/>
          </a:p>
        </p:txBody>
      </p:sp>
    </p:spTree>
    <p:extLst>
      <p:ext uri="{BB962C8B-B14F-4D97-AF65-F5344CB8AC3E}">
        <p14:creationId xmlns="" xmlns:p14="http://schemas.microsoft.com/office/powerpoint/2010/main" val="15463099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TW" altLang="en-US" dirty="0" smtClean="0"/>
              <a:t>進而</a:t>
            </a:r>
            <a:endParaRPr lang="en-US" dirty="0"/>
          </a:p>
        </p:txBody>
      </p:sp>
      <p:sp>
        <p:nvSpPr>
          <p:cNvPr id="4" name="Slide Number Placeholder 3"/>
          <p:cNvSpPr>
            <a:spLocks noGrp="1"/>
          </p:cNvSpPr>
          <p:nvPr>
            <p:ph type="sldNum" sz="quarter" idx="10"/>
          </p:nvPr>
        </p:nvSpPr>
        <p:spPr/>
        <p:txBody>
          <a:bodyPr/>
          <a:lstStyle/>
          <a:p>
            <a:fld id="{96AF9051-E4DB-4972-A2E7-4599ED3160DF}" type="slidenum">
              <a:rPr lang="en-US" smtClean="0"/>
              <a:pPr/>
              <a:t>14</a:t>
            </a:fld>
            <a:endParaRPr lang="en-US"/>
          </a:p>
        </p:txBody>
      </p:sp>
    </p:spTree>
    <p:extLst>
      <p:ext uri="{BB962C8B-B14F-4D97-AF65-F5344CB8AC3E}">
        <p14:creationId xmlns="" xmlns:p14="http://schemas.microsoft.com/office/powerpoint/2010/main" val="1938636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Topics most likely to confuse</a:t>
            </a:r>
          </a:p>
          <a:p>
            <a:pPr lvl="1"/>
            <a:r>
              <a:rPr lang="en-US" dirty="0" smtClean="0"/>
              <a:t>The most difficult or challenging part of the lesson</a:t>
            </a:r>
          </a:p>
          <a:p>
            <a:r>
              <a:rPr lang="en-US" dirty="0" smtClean="0"/>
              <a:t>The Fundamentals</a:t>
            </a:r>
          </a:p>
          <a:p>
            <a:pPr lvl="1"/>
            <a:r>
              <a:rPr lang="en-US" dirty="0" smtClean="0"/>
              <a:t>Lowest level of Blooms, but information that students must know before moving forward</a:t>
            </a:r>
          </a:p>
          <a:p>
            <a:r>
              <a:rPr lang="en-US" dirty="0" smtClean="0"/>
              <a:t>Boredom busters</a:t>
            </a:r>
          </a:p>
          <a:p>
            <a:pPr lvl="1"/>
            <a:r>
              <a:rPr lang="en-US" dirty="0" smtClean="0"/>
              <a:t>Instead of lecturing, take an actively passive approach and step to the side. Put them in pairs/groups, pose a challenge, allow them to design or evaluate something. Give them the space to struggle, practice, and imagine “what if”</a:t>
            </a:r>
            <a:endParaRPr lang="en-US" dirty="0"/>
          </a:p>
        </p:txBody>
      </p:sp>
      <p:sp>
        <p:nvSpPr>
          <p:cNvPr id="4" name="Slide Number Placeholder 3"/>
          <p:cNvSpPr>
            <a:spLocks noGrp="1"/>
          </p:cNvSpPr>
          <p:nvPr>
            <p:ph type="sldNum" sz="quarter" idx="10"/>
          </p:nvPr>
        </p:nvSpPr>
        <p:spPr/>
        <p:txBody>
          <a:bodyPr/>
          <a:lstStyle/>
          <a:p>
            <a:fld id="{1FB5BA93-B169-4BFE-8884-31B9E159ED3C}" type="slidenum">
              <a:rPr lang="en-US" smtClean="0"/>
              <a:pPr/>
              <a:t>21</a:t>
            </a:fld>
            <a:endParaRPr lang="en-US"/>
          </a:p>
        </p:txBody>
      </p:sp>
    </p:spTree>
    <p:extLst>
      <p:ext uri="{BB962C8B-B14F-4D97-AF65-F5344CB8AC3E}">
        <p14:creationId xmlns="" xmlns:p14="http://schemas.microsoft.com/office/powerpoint/2010/main" val="3455768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FB5BA93-B169-4BFE-8884-31B9E159ED3C}" type="slidenum">
              <a:rPr lang="en-US" smtClean="0"/>
              <a:pPr/>
              <a:t>25</a:t>
            </a:fld>
            <a:endParaRPr lang="en-US"/>
          </a:p>
        </p:txBody>
      </p:sp>
    </p:spTree>
    <p:extLst>
      <p:ext uri="{BB962C8B-B14F-4D97-AF65-F5344CB8AC3E}">
        <p14:creationId xmlns="" xmlns:p14="http://schemas.microsoft.com/office/powerpoint/2010/main" val="44360056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2" cstate="print"/>
          <a:srcRect t="33333"/>
          <a:stretch>
            <a:fillRect/>
          </a:stretch>
        </p:blipFill>
        <p:spPr>
          <a:xfrm>
            <a:off x="0" y="0"/>
            <a:ext cx="9144000" cy="4572000"/>
          </a:xfrm>
          <a:prstGeom prst="rect">
            <a:avLst/>
          </a:prstGeom>
        </p:spPr>
      </p:pic>
      <p:sp>
        <p:nvSpPr>
          <p:cNvPr id="4" name="Date Placeholder 3"/>
          <p:cNvSpPr>
            <a:spLocks noGrp="1"/>
          </p:cNvSpPr>
          <p:nvPr>
            <p:ph type="dt" sz="half" idx="10"/>
          </p:nvPr>
        </p:nvSpPr>
        <p:spPr/>
        <p:txBody>
          <a:bodyPr/>
          <a:lstStyle/>
          <a:p>
            <a:fld id="{36D0EAF7-1E51-42EB-AAFD-BFD398463673}" type="datetime1">
              <a:rPr lang="en-US" smtClean="0"/>
              <a:pPr/>
              <a:t>5/19/2013</a:t>
            </a:fld>
            <a:endParaRPr lang="en-US"/>
          </a:p>
        </p:txBody>
      </p:sp>
      <p:sp>
        <p:nvSpPr>
          <p:cNvPr id="5" name="Footer Placeholder 4"/>
          <p:cNvSpPr>
            <a:spLocks noGrp="1"/>
          </p:cNvSpPr>
          <p:nvPr>
            <p:ph type="ftr" sz="quarter" idx="11"/>
          </p:nvPr>
        </p:nvSpPr>
        <p:spPr/>
        <p:txBody>
          <a:bodyPr/>
          <a:lstStyle/>
          <a:p>
            <a:r>
              <a:rPr lang="en-US" altLang="zh-TW" smtClean="0"/>
              <a:t>2013</a:t>
            </a:r>
            <a:r>
              <a:rPr lang="zh-TW" altLang="en-US" smtClean="0"/>
              <a:t>美東中文學校年會</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3" name="Subtitle 2"/>
          <p:cNvSpPr>
            <a:spLocks noGrp="1"/>
          </p:cNvSpPr>
          <p:nvPr>
            <p:ph type="subTitle" idx="1"/>
          </p:nvPr>
        </p:nvSpPr>
        <p:spPr>
          <a:xfrm>
            <a:off x="1219200" y="3886200"/>
            <a:ext cx="6400800" cy="1752600"/>
          </a:xfrm>
        </p:spPr>
        <p:txBody>
          <a:bodyPr>
            <a:normAutofit/>
          </a:bodyPr>
          <a:lstStyle>
            <a:lvl1pPr marL="0" indent="0" algn="ctr">
              <a:buNone/>
              <a:defRPr sz="170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 name="Title 1"/>
          <p:cNvSpPr>
            <a:spLocks noGrp="1"/>
          </p:cNvSpPr>
          <p:nvPr>
            <p:ph type="ctrTitle"/>
          </p:nvPr>
        </p:nvSpPr>
        <p:spPr>
          <a:xfrm>
            <a:off x="685800" y="2007888"/>
            <a:ext cx="7772400" cy="1470025"/>
          </a:xfrm>
        </p:spPr>
        <p:txBody>
          <a:bodyPr/>
          <a:lstStyle>
            <a:lvl1pPr algn="ctr">
              <a:defRPr sz="3200"/>
            </a:lvl1pPr>
          </a:lstStyle>
          <a:p>
            <a:r>
              <a:rPr lang="en-US"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en-US" smtClean="0"/>
              <a:t>Click to edit Master title style</a:t>
            </a:r>
            <a:endParaRPr lang="en-US" dirty="0"/>
          </a:p>
        </p:txBody>
      </p:sp>
      <p:sp>
        <p:nvSpPr>
          <p:cNvPr id="4" name="Date Placeholder 3"/>
          <p:cNvSpPr>
            <a:spLocks noGrp="1"/>
          </p:cNvSpPr>
          <p:nvPr>
            <p:ph type="dt" sz="half" idx="10"/>
          </p:nvPr>
        </p:nvSpPr>
        <p:spPr/>
        <p:txBody>
          <a:bodyPr/>
          <a:lstStyle/>
          <a:p>
            <a:fld id="{A54C7C5A-40C5-4ADA-9C38-AA64BF88B66A}" type="datetime1">
              <a:rPr lang="en-US" smtClean="0"/>
              <a:pPr/>
              <a:t>5/19/2013</a:t>
            </a:fld>
            <a:endParaRPr lang="en-US"/>
          </a:p>
        </p:txBody>
      </p:sp>
      <p:sp>
        <p:nvSpPr>
          <p:cNvPr id="5" name="Footer Placeholder 4"/>
          <p:cNvSpPr>
            <a:spLocks noGrp="1"/>
          </p:cNvSpPr>
          <p:nvPr>
            <p:ph type="ftr" sz="quarter" idx="11"/>
          </p:nvPr>
        </p:nvSpPr>
        <p:spPr/>
        <p:txBody>
          <a:bodyPr/>
          <a:lstStyle/>
          <a:p>
            <a:r>
              <a:rPr lang="en-US" altLang="zh-TW" smtClean="0"/>
              <a:t>2013</a:t>
            </a:r>
            <a:r>
              <a:rPr lang="zh-TW" altLang="en-US" smtClean="0"/>
              <a:t>美東中文學校年會</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8" name="Content Placeholder 7"/>
          <p:cNvSpPr>
            <a:spLocks noGrp="1"/>
          </p:cNvSpPr>
          <p:nvPr>
            <p:ph sz="quarter" idx="13"/>
          </p:nvPr>
        </p:nvSpPr>
        <p:spPr>
          <a:xfrm>
            <a:off x="609600" y="1600200"/>
            <a:ext cx="79248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600" y="4962525"/>
            <a:ext cx="7885113" cy="1362075"/>
          </a:xfrm>
        </p:spPr>
        <p:txBody>
          <a:bodyPr anchor="t"/>
          <a:lstStyle>
            <a:lvl1pPr algn="l">
              <a:defRPr sz="3200" b="0" i="0" cap="all" baseline="0"/>
            </a:lvl1pPr>
          </a:lstStyle>
          <a:p>
            <a:r>
              <a:rPr lang="en-US" smtClean="0"/>
              <a:t>Click to edit Master title style</a:t>
            </a:r>
            <a:endParaRPr lang="en-US" dirty="0"/>
          </a:p>
        </p:txBody>
      </p:sp>
      <p:sp>
        <p:nvSpPr>
          <p:cNvPr id="3" name="Text Placeholder 2"/>
          <p:cNvSpPr>
            <a:spLocks noGrp="1"/>
          </p:cNvSpPr>
          <p:nvPr>
            <p:ph type="body" idx="1"/>
          </p:nvPr>
        </p:nvSpPr>
        <p:spPr>
          <a:xfrm>
            <a:off x="609600" y="3462338"/>
            <a:ext cx="7885113" cy="1500187"/>
          </a:xfrm>
        </p:spPr>
        <p:txBody>
          <a:bodyPr anchor="b">
            <a:normAutofit/>
          </a:bodyPr>
          <a:lstStyle>
            <a:lvl1pPr marL="0" indent="0">
              <a:buNone/>
              <a:defRPr sz="1700"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5025-875D-47B9-8813-88D1B268BF3D}" type="datetime1">
              <a:rPr lang="en-US" smtClean="0"/>
              <a:pPr/>
              <a:t>5/19/2013</a:t>
            </a:fld>
            <a:endParaRPr lang="en-US"/>
          </a:p>
        </p:txBody>
      </p:sp>
      <p:sp>
        <p:nvSpPr>
          <p:cNvPr id="5" name="Footer Placeholder 4"/>
          <p:cNvSpPr>
            <a:spLocks noGrp="1"/>
          </p:cNvSpPr>
          <p:nvPr>
            <p:ph type="ftr" sz="quarter" idx="11"/>
          </p:nvPr>
        </p:nvSpPr>
        <p:spPr/>
        <p:txBody>
          <a:bodyPr/>
          <a:lstStyle/>
          <a:p>
            <a:r>
              <a:rPr lang="en-US" altLang="zh-TW" smtClean="0"/>
              <a:t>2013</a:t>
            </a:r>
            <a:r>
              <a:rPr lang="zh-TW" altLang="en-US" smtClean="0"/>
              <a:t>美東中文學校年會</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1" name="Content Placeholder 10"/>
          <p:cNvSpPr>
            <a:spLocks noGrp="1"/>
          </p:cNvSpPr>
          <p:nvPr>
            <p:ph sz="quarter" idx="13"/>
          </p:nvPr>
        </p:nvSpPr>
        <p:spPr>
          <a:xfrm>
            <a:off x="609600" y="1600200"/>
            <a:ext cx="3733800" cy="4114800"/>
          </a:xfrm>
        </p:spPr>
        <p:txBody>
          <a:bodyPr/>
          <a:lstStyle>
            <a:lvl5pPr>
              <a:defRPr/>
            </a:lvl5pPr>
            <a:lvl6pPr>
              <a:buClr>
                <a:schemeClr val="tx2"/>
              </a:buClr>
              <a:buFont typeface="Arial" pitchFamily="34" charset="0"/>
              <a:buChar char="•"/>
              <a:defRPr/>
            </a:lvl6pPr>
            <a:lvl7pPr>
              <a:buClr>
                <a:schemeClr val="tx2"/>
              </a:buClr>
              <a:buFont typeface="Arial" pitchFamily="34" charset="0"/>
              <a:buChar char="•"/>
              <a:defRPr/>
            </a:lvl7pPr>
            <a:lvl8pPr>
              <a:buClr>
                <a:schemeClr val="tx2"/>
              </a:buClr>
              <a:buFont typeface="Arial" pitchFamily="34" charset="0"/>
              <a:buChar char="•"/>
              <a:defRPr/>
            </a:lvl8pPr>
            <a:lvl9pPr>
              <a:buClr>
                <a:schemeClr val="tx2"/>
              </a:buClr>
              <a:buFont typeface="Arial" pitchFamily="34" charset="0"/>
              <a:buChar cha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3" name="Content Placeholder 12"/>
          <p:cNvSpPr>
            <a:spLocks noGrp="1"/>
          </p:cNvSpPr>
          <p:nvPr>
            <p:ph sz="quarter" idx="14"/>
          </p:nvPr>
        </p:nvSpPr>
        <p:spPr>
          <a:xfrm>
            <a:off x="4800600" y="1600200"/>
            <a:ext cx="3733800" cy="41148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2" name="Title 1"/>
          <p:cNvSpPr>
            <a:spLocks noGrp="1"/>
          </p:cNvSpPr>
          <p:nvPr>
            <p:ph type="title"/>
          </p:nvPr>
        </p:nvSpPr>
        <p:spPr>
          <a:xfrm>
            <a:off x="609600" y="274638"/>
            <a:ext cx="7924800" cy="1143000"/>
          </a:xfrm>
        </p:spPr>
        <p:txBody>
          <a:body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fld id="{DFA3801F-166E-46DD-9D85-A2892A7890F8}" type="datetime1">
              <a:rPr lang="en-US" smtClean="0"/>
              <a:pPr/>
              <a:t>5/19/2013</a:t>
            </a:fld>
            <a:endParaRPr lang="en-US"/>
          </a:p>
        </p:txBody>
      </p:sp>
      <p:sp>
        <p:nvSpPr>
          <p:cNvPr id="6" name="Footer Placeholder 5"/>
          <p:cNvSpPr>
            <a:spLocks noGrp="1"/>
          </p:cNvSpPr>
          <p:nvPr>
            <p:ph type="ftr" sz="quarter" idx="11"/>
          </p:nvPr>
        </p:nvSpPr>
        <p:spPr/>
        <p:txBody>
          <a:bodyPr/>
          <a:lstStyle/>
          <a:p>
            <a:r>
              <a:rPr lang="en-US" altLang="zh-TW" smtClean="0"/>
              <a:t>2013</a:t>
            </a:r>
            <a:r>
              <a:rPr lang="zh-TW" altLang="en-US" smtClean="0"/>
              <a:t>美東中文學校年會</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3" name="Content Placeholder 12"/>
          <p:cNvSpPr>
            <a:spLocks noGrp="1"/>
          </p:cNvSpPr>
          <p:nvPr>
            <p:ph sz="quarter" idx="14"/>
          </p:nvPr>
        </p:nvSpPr>
        <p:spPr>
          <a:xfrm>
            <a:off x="4800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1" name="Content Placeholder 10"/>
          <p:cNvSpPr>
            <a:spLocks noGrp="1"/>
          </p:cNvSpPr>
          <p:nvPr>
            <p:ph sz="quarter" idx="13"/>
          </p:nvPr>
        </p:nvSpPr>
        <p:spPr>
          <a:xfrm>
            <a:off x="609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2" name="Title 1"/>
          <p:cNvSpPr>
            <a:spLocks noGrp="1"/>
          </p:cNvSpPr>
          <p:nvPr>
            <p:ph type="title"/>
          </p:nvPr>
        </p:nvSpPr>
        <p:spPr>
          <a:xfrm>
            <a:off x="609600" y="274638"/>
            <a:ext cx="7924800" cy="1143000"/>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09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800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F5FDE2BA-DC44-461D-BDF5-57DFEADF30B3}" type="datetime1">
              <a:rPr lang="en-US" smtClean="0"/>
              <a:pPr/>
              <a:t>5/19/2013</a:t>
            </a:fld>
            <a:endParaRPr lang="en-US"/>
          </a:p>
        </p:txBody>
      </p:sp>
      <p:sp>
        <p:nvSpPr>
          <p:cNvPr id="8" name="Footer Placeholder 7"/>
          <p:cNvSpPr>
            <a:spLocks noGrp="1"/>
          </p:cNvSpPr>
          <p:nvPr>
            <p:ph type="ftr" sz="quarter" idx="11"/>
          </p:nvPr>
        </p:nvSpPr>
        <p:spPr/>
        <p:txBody>
          <a:bodyPr/>
          <a:lstStyle/>
          <a:p>
            <a:r>
              <a:rPr lang="en-US" altLang="zh-TW" smtClean="0"/>
              <a:t>2013</a:t>
            </a:r>
            <a:r>
              <a:rPr lang="zh-TW" altLang="en-US" smtClean="0"/>
              <a:t>美東中文學校年會</a:t>
            </a:r>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0616A7F-E8C0-444F-B777-10B0DFE836B6}" type="datetime1">
              <a:rPr lang="en-US" smtClean="0"/>
              <a:pPr/>
              <a:t>5/19/2013</a:t>
            </a:fld>
            <a:endParaRPr lang="en-US"/>
          </a:p>
        </p:txBody>
      </p:sp>
      <p:sp>
        <p:nvSpPr>
          <p:cNvPr id="4" name="Footer Placeholder 3"/>
          <p:cNvSpPr>
            <a:spLocks noGrp="1"/>
          </p:cNvSpPr>
          <p:nvPr>
            <p:ph type="ftr" sz="quarter" idx="11"/>
          </p:nvPr>
        </p:nvSpPr>
        <p:spPr/>
        <p:txBody>
          <a:bodyPr/>
          <a:lstStyle/>
          <a:p>
            <a:r>
              <a:rPr lang="en-US" altLang="zh-TW" smtClean="0"/>
              <a:t>2013</a:t>
            </a:r>
            <a:r>
              <a:rPr lang="zh-TW" altLang="en-US" smtClean="0"/>
              <a:t>美東中文學校年會</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982FEBA-6032-4F05-AFED-186EDBEC92A2}" type="datetime1">
              <a:rPr lang="en-US" smtClean="0"/>
              <a:pPr/>
              <a:t>5/19/2013</a:t>
            </a:fld>
            <a:endParaRPr lang="en-US"/>
          </a:p>
        </p:txBody>
      </p:sp>
      <p:sp>
        <p:nvSpPr>
          <p:cNvPr id="3" name="Footer Placeholder 2"/>
          <p:cNvSpPr>
            <a:spLocks noGrp="1"/>
          </p:cNvSpPr>
          <p:nvPr>
            <p:ph type="ftr" sz="quarter" idx="11"/>
          </p:nvPr>
        </p:nvSpPr>
        <p:spPr/>
        <p:txBody>
          <a:bodyPr/>
          <a:lstStyle/>
          <a:p>
            <a:r>
              <a:rPr lang="en-US" altLang="zh-TW" smtClean="0"/>
              <a:t>2013</a:t>
            </a:r>
            <a:r>
              <a:rPr lang="zh-TW" altLang="en-US" smtClean="0"/>
              <a:t>美東中文學校年會</a:t>
            </a:r>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Content Placeholder 8"/>
          <p:cNvSpPr>
            <a:spLocks noGrp="1"/>
          </p:cNvSpPr>
          <p:nvPr>
            <p:ph sz="quarter" idx="13"/>
          </p:nvPr>
        </p:nvSpPr>
        <p:spPr>
          <a:xfrm>
            <a:off x="3962400" y="1447800"/>
            <a:ext cx="46482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p:nvPr>
        </p:nvSpPr>
        <p:spPr>
          <a:xfrm>
            <a:off x="612648" y="1447800"/>
            <a:ext cx="2971800" cy="1097280"/>
          </a:xfrm>
        </p:spPr>
        <p:txBody>
          <a:bodyPr anchor="b"/>
          <a:lstStyle>
            <a:lvl1pPr algn="l">
              <a:defRPr sz="1800" b="0" i="0" cap="none" baseline="0">
                <a:solidFill>
                  <a:schemeClr val="tx2"/>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612648" y="2547891"/>
            <a:ext cx="2971800" cy="3167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CBDDBF6-C6D9-4D85-A655-A6F54C27D44A}" type="datetime1">
              <a:rPr lang="en-US" smtClean="0"/>
              <a:pPr/>
              <a:t>5/19/2013</a:t>
            </a:fld>
            <a:endParaRPr lang="en-US"/>
          </a:p>
        </p:txBody>
      </p:sp>
      <p:sp>
        <p:nvSpPr>
          <p:cNvPr id="6" name="Footer Placeholder 5"/>
          <p:cNvSpPr>
            <a:spLocks noGrp="1"/>
          </p:cNvSpPr>
          <p:nvPr>
            <p:ph type="ftr" sz="quarter" idx="11"/>
          </p:nvPr>
        </p:nvSpPr>
        <p:spPr/>
        <p:txBody>
          <a:bodyPr/>
          <a:lstStyle/>
          <a:p>
            <a:r>
              <a:rPr lang="en-US" altLang="zh-TW" smtClean="0"/>
              <a:t>2013</a:t>
            </a:r>
            <a:r>
              <a:rPr lang="zh-TW" altLang="en-US" smtClean="0"/>
              <a:t>美東中文學校年會</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pic>
        <p:nvPicPr>
          <p:cNvPr id="11" name="Picture 10" descr="horizon.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609600" y="1447800"/>
            <a:ext cx="2971800" cy="1097280"/>
          </a:xfrm>
        </p:spPr>
        <p:txBody>
          <a:bodyPr anchor="b"/>
          <a:lstStyle>
            <a:lvl1pPr algn="l">
              <a:defRPr sz="1800" b="0" i="0" cap="none" baseline="0">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4657344" y="1447800"/>
            <a:ext cx="3419856" cy="3474720"/>
          </a:xfrm>
          <a:custGeom>
            <a:avLst/>
            <a:gdLst>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74450 w 3419856"/>
              <a:gd name="connsiteY9" fmla="*/ 3429000 h 3429000"/>
              <a:gd name="connsiteX10" fmla="*/ 21806 w 3419856"/>
              <a:gd name="connsiteY10" fmla="*/ 3407194 h 3429000"/>
              <a:gd name="connsiteX11" fmla="*/ 0 w 3419856"/>
              <a:gd name="connsiteY11" fmla="*/ 3354550 h 3429000"/>
              <a:gd name="connsiteX12" fmla="*/ 0 w 3419856"/>
              <a:gd name="connsiteY12" fmla="*/ 74450 h 3429000"/>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21806 w 3419856"/>
              <a:gd name="connsiteY9" fmla="*/ 3407194 h 3429000"/>
              <a:gd name="connsiteX10" fmla="*/ 0 w 3419856"/>
              <a:gd name="connsiteY10" fmla="*/ 3354550 h 3429000"/>
              <a:gd name="connsiteX11" fmla="*/ 0 w 3419856"/>
              <a:gd name="connsiteY11" fmla="*/ 74450 h 3429000"/>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8026"/>
              <a:gd name="connsiteY0" fmla="*/ 74450 h 3910007"/>
              <a:gd name="connsiteX1" fmla="*/ 21806 w 3968026"/>
              <a:gd name="connsiteY1" fmla="*/ 21806 h 3910007"/>
              <a:gd name="connsiteX2" fmla="*/ 74450 w 3968026"/>
              <a:gd name="connsiteY2" fmla="*/ 0 h 3910007"/>
              <a:gd name="connsiteX3" fmla="*/ 3345406 w 3968026"/>
              <a:gd name="connsiteY3" fmla="*/ 0 h 3910007"/>
              <a:gd name="connsiteX4" fmla="*/ 3398050 w 3968026"/>
              <a:gd name="connsiteY4" fmla="*/ 21806 h 3910007"/>
              <a:gd name="connsiteX5" fmla="*/ 3419856 w 3968026"/>
              <a:gd name="connsiteY5" fmla="*/ 74450 h 3910007"/>
              <a:gd name="connsiteX6" fmla="*/ 3419856 w 3968026"/>
              <a:gd name="connsiteY6" fmla="*/ 3354550 h 3910007"/>
              <a:gd name="connsiteX7" fmla="*/ 3398050 w 3968026"/>
              <a:gd name="connsiteY7" fmla="*/ 3407194 h 3910007"/>
              <a:gd name="connsiteX8" fmla="*/ 0 w 3968026"/>
              <a:gd name="connsiteY8" fmla="*/ 3354550 h 3910007"/>
              <a:gd name="connsiteX9" fmla="*/ 0 w 3968026"/>
              <a:gd name="connsiteY9" fmla="*/ 74450 h 3910007"/>
              <a:gd name="connsiteX0" fmla="*/ 0 w 3419856"/>
              <a:gd name="connsiteY0" fmla="*/ 74450 h 3901233"/>
              <a:gd name="connsiteX1" fmla="*/ 21806 w 3419856"/>
              <a:gd name="connsiteY1" fmla="*/ 21806 h 3901233"/>
              <a:gd name="connsiteX2" fmla="*/ 74450 w 3419856"/>
              <a:gd name="connsiteY2" fmla="*/ 0 h 3901233"/>
              <a:gd name="connsiteX3" fmla="*/ 3345406 w 3419856"/>
              <a:gd name="connsiteY3" fmla="*/ 0 h 3901233"/>
              <a:gd name="connsiteX4" fmla="*/ 3398050 w 3419856"/>
              <a:gd name="connsiteY4" fmla="*/ 21806 h 3901233"/>
              <a:gd name="connsiteX5" fmla="*/ 3419856 w 3419856"/>
              <a:gd name="connsiteY5" fmla="*/ 74450 h 3901233"/>
              <a:gd name="connsiteX6" fmla="*/ 3419856 w 3419856"/>
              <a:gd name="connsiteY6" fmla="*/ 3354550 h 3901233"/>
              <a:gd name="connsiteX7" fmla="*/ 0 w 3419856"/>
              <a:gd name="connsiteY7" fmla="*/ 3354550 h 3901233"/>
              <a:gd name="connsiteX8" fmla="*/ 0 w 3419856"/>
              <a:gd name="connsiteY8" fmla="*/ 74450 h 3901233"/>
              <a:gd name="connsiteX0" fmla="*/ 0 w 3419856"/>
              <a:gd name="connsiteY0" fmla="*/ 74450 h 3354550"/>
              <a:gd name="connsiteX1" fmla="*/ 21806 w 3419856"/>
              <a:gd name="connsiteY1" fmla="*/ 21806 h 3354550"/>
              <a:gd name="connsiteX2" fmla="*/ 74450 w 3419856"/>
              <a:gd name="connsiteY2" fmla="*/ 0 h 3354550"/>
              <a:gd name="connsiteX3" fmla="*/ 3345406 w 3419856"/>
              <a:gd name="connsiteY3" fmla="*/ 0 h 3354550"/>
              <a:gd name="connsiteX4" fmla="*/ 3398050 w 3419856"/>
              <a:gd name="connsiteY4" fmla="*/ 21806 h 3354550"/>
              <a:gd name="connsiteX5" fmla="*/ 3419856 w 3419856"/>
              <a:gd name="connsiteY5" fmla="*/ 74450 h 3354550"/>
              <a:gd name="connsiteX6" fmla="*/ 3419856 w 3419856"/>
              <a:gd name="connsiteY6" fmla="*/ 3354550 h 3354550"/>
              <a:gd name="connsiteX7" fmla="*/ 0 w 3419856"/>
              <a:gd name="connsiteY7" fmla="*/ 3354550 h 3354550"/>
              <a:gd name="connsiteX8" fmla="*/ 0 w 3419856"/>
              <a:gd name="connsiteY8" fmla="*/ 74450 h 335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19856" h="3354550">
                <a:moveTo>
                  <a:pt x="0" y="74450"/>
                </a:moveTo>
                <a:cubicBezTo>
                  <a:pt x="0" y="54705"/>
                  <a:pt x="7844" y="35768"/>
                  <a:pt x="21806" y="21806"/>
                </a:cubicBezTo>
                <a:cubicBezTo>
                  <a:pt x="35768" y="7844"/>
                  <a:pt x="54705" y="0"/>
                  <a:pt x="74450" y="0"/>
                </a:cubicBezTo>
                <a:lnTo>
                  <a:pt x="3345406" y="0"/>
                </a:lnTo>
                <a:cubicBezTo>
                  <a:pt x="3365151" y="0"/>
                  <a:pt x="3384088" y="7844"/>
                  <a:pt x="3398050" y="21806"/>
                </a:cubicBezTo>
                <a:cubicBezTo>
                  <a:pt x="3412012" y="35768"/>
                  <a:pt x="3419856" y="54705"/>
                  <a:pt x="3419856" y="74450"/>
                </a:cubicBezTo>
                <a:lnTo>
                  <a:pt x="3419856" y="3354550"/>
                </a:lnTo>
                <a:lnTo>
                  <a:pt x="0" y="3354550"/>
                </a:lnTo>
                <a:lnTo>
                  <a:pt x="0" y="74450"/>
                </a:lnTo>
                <a:close/>
              </a:path>
            </a:pathLst>
          </a:custGeom>
        </p:spPr>
        <p:txBody>
          <a:bodyPr>
            <a:normAutofit/>
          </a:bodyPr>
          <a:lstStyle>
            <a:lvl1pPr marL="0" indent="0" algn="ctr">
              <a:buNone/>
              <a:defRPr sz="2000" baseline="0">
                <a:solidFill>
                  <a:schemeClr val="tx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09600" y="2547890"/>
            <a:ext cx="2971800" cy="2405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995446E-E1E9-4F7C-A2DC-FCD7A6262DC5}" type="datetime1">
              <a:rPr lang="en-US" smtClean="0"/>
              <a:pPr/>
              <a:t>5/19/2013</a:t>
            </a:fld>
            <a:endParaRPr lang="en-US"/>
          </a:p>
        </p:txBody>
      </p:sp>
      <p:sp>
        <p:nvSpPr>
          <p:cNvPr id="6" name="Footer Placeholder 5"/>
          <p:cNvSpPr>
            <a:spLocks noGrp="1"/>
          </p:cNvSpPr>
          <p:nvPr>
            <p:ph type="ftr" sz="quarter" idx="11"/>
          </p:nvPr>
        </p:nvSpPr>
        <p:spPr/>
        <p:txBody>
          <a:bodyPr/>
          <a:lstStyle/>
          <a:p>
            <a:r>
              <a:rPr lang="en-US" altLang="zh-TW" smtClean="0"/>
              <a:t>2013</a:t>
            </a:r>
            <a:r>
              <a:rPr lang="zh-TW" altLang="en-US" smtClean="0"/>
              <a:t>美東中文學校年會</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8B10929-5F04-4408-B539-562CFA2E18B7}" type="datetime1">
              <a:rPr lang="en-US" smtClean="0"/>
              <a:pPr/>
              <a:t>5/19/2013</a:t>
            </a:fld>
            <a:endParaRPr lang="en-US"/>
          </a:p>
        </p:txBody>
      </p:sp>
      <p:sp>
        <p:nvSpPr>
          <p:cNvPr id="5" name="Footer Placeholder 4"/>
          <p:cNvSpPr>
            <a:spLocks noGrp="1"/>
          </p:cNvSpPr>
          <p:nvPr>
            <p:ph type="ftr" sz="quarter" idx="11"/>
          </p:nvPr>
        </p:nvSpPr>
        <p:spPr/>
        <p:txBody>
          <a:bodyPr/>
          <a:lstStyle/>
          <a:p>
            <a:r>
              <a:rPr lang="en-US" altLang="zh-TW" smtClean="0"/>
              <a:t>2013</a:t>
            </a:r>
            <a:r>
              <a:rPr lang="zh-TW" altLang="en-US" smtClean="0"/>
              <a:t>美東中文學校年會</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6E2B099-F27E-4A41-9A19-1D8F392F84AE}" type="datetime1">
              <a:rPr lang="en-US" smtClean="0"/>
              <a:pPr/>
              <a:t>5/19/2013</a:t>
            </a:fld>
            <a:endParaRPr lang="en-US"/>
          </a:p>
        </p:txBody>
      </p:sp>
      <p:sp>
        <p:nvSpPr>
          <p:cNvPr id="5" name="Footer Placeholder 4"/>
          <p:cNvSpPr>
            <a:spLocks noGrp="1"/>
          </p:cNvSpPr>
          <p:nvPr>
            <p:ph type="ftr" sz="quarter" idx="11"/>
          </p:nvPr>
        </p:nvSpPr>
        <p:spPr/>
        <p:txBody>
          <a:bodyPr/>
          <a:lstStyle/>
          <a:p>
            <a:r>
              <a:rPr lang="en-US" altLang="zh-TW" smtClean="0"/>
              <a:t>2013</a:t>
            </a:r>
            <a:r>
              <a:rPr lang="zh-TW" altLang="en-US" smtClean="0"/>
              <a:t>美東中文學校年會</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13" cstate="print"/>
          <a:stretch>
            <a:fillRect/>
          </a:stretch>
        </p:blipFill>
        <p:spPr>
          <a:xfrm>
            <a:off x="0" y="0"/>
            <a:ext cx="9144000" cy="6858000"/>
          </a:xfrm>
          <a:prstGeom prst="rect">
            <a:avLst/>
          </a:prstGeom>
        </p:spPr>
      </p:pic>
      <p:sp>
        <p:nvSpPr>
          <p:cNvPr id="2" name="Title Placeholder 1"/>
          <p:cNvSpPr>
            <a:spLocks noGrp="1"/>
          </p:cNvSpPr>
          <p:nvPr>
            <p:ph type="title"/>
          </p:nvPr>
        </p:nvSpPr>
        <p:spPr>
          <a:xfrm>
            <a:off x="609600" y="274638"/>
            <a:ext cx="7924800" cy="1143000"/>
          </a:xfrm>
          <a:prstGeom prst="rect">
            <a:avLst/>
          </a:prstGeom>
        </p:spPr>
        <p:txBody>
          <a:bodyPr vert="horz" lIns="91440" tIns="45720" rIns="91440" bIns="45720" rtlCol="0" anchor="b" anchorCtr="0">
            <a:noAutofit/>
          </a:bodyPr>
          <a:lstStyle/>
          <a:p>
            <a:r>
              <a:rPr lang="en-US" smtClean="0"/>
              <a:t>Click to edit Master title style</a:t>
            </a:r>
            <a:endParaRPr lang="en-US" dirty="0"/>
          </a:p>
        </p:txBody>
      </p:sp>
      <p:sp>
        <p:nvSpPr>
          <p:cNvPr id="3" name="Text Placeholder 2"/>
          <p:cNvSpPr>
            <a:spLocks noGrp="1"/>
          </p:cNvSpPr>
          <p:nvPr>
            <p:ph type="body" idx="1"/>
          </p:nvPr>
        </p:nvSpPr>
        <p:spPr>
          <a:xfrm>
            <a:off x="609600" y="1600200"/>
            <a:ext cx="7924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5715000" y="6356350"/>
            <a:ext cx="1524000" cy="365125"/>
          </a:xfrm>
          <a:prstGeom prst="rect">
            <a:avLst/>
          </a:prstGeom>
        </p:spPr>
        <p:txBody>
          <a:bodyPr vert="horz" lIns="91440" tIns="45720" rIns="91440" bIns="45720" rtlCol="0" anchor="ctr"/>
          <a:lstStyle>
            <a:lvl1pPr algn="r">
              <a:defRPr sz="1000" strike="noStrike" spc="60" baseline="0">
                <a:solidFill>
                  <a:schemeClr val="tx1"/>
                </a:solidFill>
              </a:defRPr>
            </a:lvl1pPr>
          </a:lstStyle>
          <a:p>
            <a:fld id="{E124D9D7-1251-4145-BB5E-96220DFA888D}" type="datetime1">
              <a:rPr lang="en-US" smtClean="0"/>
              <a:pPr/>
              <a:t>5/19/2013</a:t>
            </a:fld>
            <a:endParaRPr lang="en-US"/>
          </a:p>
        </p:txBody>
      </p:sp>
      <p:sp>
        <p:nvSpPr>
          <p:cNvPr id="5" name="Footer Placeholder 4"/>
          <p:cNvSpPr>
            <a:spLocks noGrp="1"/>
          </p:cNvSpPr>
          <p:nvPr>
            <p:ph type="ftr" sz="quarter" idx="3"/>
          </p:nvPr>
        </p:nvSpPr>
        <p:spPr>
          <a:xfrm>
            <a:off x="609600" y="6356350"/>
            <a:ext cx="2895600" cy="365125"/>
          </a:xfrm>
          <a:prstGeom prst="rect">
            <a:avLst/>
          </a:prstGeom>
        </p:spPr>
        <p:txBody>
          <a:bodyPr vert="horz" lIns="91440" tIns="45720" rIns="91440" bIns="45720" rtlCol="0" anchor="ctr"/>
          <a:lstStyle>
            <a:lvl1pPr algn="l">
              <a:defRPr sz="1000" cap="all" spc="60" baseline="0">
                <a:solidFill>
                  <a:schemeClr val="tx1"/>
                </a:solidFill>
              </a:defRPr>
            </a:lvl1pPr>
          </a:lstStyle>
          <a:p>
            <a:r>
              <a:rPr lang="en-US" altLang="zh-TW" smtClean="0"/>
              <a:t>2013</a:t>
            </a:r>
            <a:r>
              <a:rPr lang="zh-TW" altLang="en-US" smtClean="0"/>
              <a:t>美東中文學校年會</a:t>
            </a:r>
            <a:endParaRPr lang="en-US"/>
          </a:p>
        </p:txBody>
      </p:sp>
      <p:sp>
        <p:nvSpPr>
          <p:cNvPr id="6" name="Slide Number Placeholder 5"/>
          <p:cNvSpPr>
            <a:spLocks noGrp="1"/>
          </p:cNvSpPr>
          <p:nvPr>
            <p:ph type="sldNum" sz="quarter" idx="4"/>
          </p:nvPr>
        </p:nvSpPr>
        <p:spPr>
          <a:xfrm>
            <a:off x="7543800" y="6356350"/>
            <a:ext cx="990600" cy="365125"/>
          </a:xfrm>
          <a:prstGeom prst="rect">
            <a:avLst/>
          </a:prstGeom>
        </p:spPr>
        <p:txBody>
          <a:bodyPr vert="horz" lIns="91440" tIns="45720" rIns="91440" bIns="45720" rtlCol="0" anchor="ctr"/>
          <a:lstStyle>
            <a:lvl1pPr algn="r">
              <a:defRPr sz="1100" baseline="0">
                <a:solidFill>
                  <a:schemeClr val="tx1"/>
                </a:solidFill>
              </a:defRPr>
            </a:lvl1pPr>
          </a:lstStyle>
          <a:p>
            <a:fld id="{B6F15528-21DE-4FAA-801E-634DDDAF4B2B}"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dt="0"/>
  <p:txStyles>
    <p:titleStyle>
      <a:lvl1pPr algn="l" defTabSz="914400" rtl="0" eaLnBrk="1" latinLnBrk="0" hangingPunct="1">
        <a:spcBef>
          <a:spcPct val="0"/>
        </a:spcBef>
        <a:buNone/>
        <a:defRPr sz="3000" kern="1200" cap="all" spc="5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www.flippedclassroom.org/" TargetMode="External"/><Relationship Id="rId2" Type="http://schemas.openxmlformats.org/officeDocument/2006/relationships/hyperlink" Target="http://www.thencat.org/" TargetMode="External"/><Relationship Id="rId1" Type="http://schemas.openxmlformats.org/officeDocument/2006/relationships/slideLayout" Target="../slideLayouts/slideLayout2.xml"/><Relationship Id="rId4" Type="http://schemas.openxmlformats.org/officeDocument/2006/relationships/hyperlink" Target="http://www.khanacademy.org/" TargetMode="External"/></Relationships>
</file>

<file path=ppt/slides/_rels/slide25.xml.rels><?xml version="1.0" encoding="UTF-8" standalone="yes"?>
<Relationships xmlns="http://schemas.openxmlformats.org/package/2006/relationships"><Relationship Id="rId8" Type="http://schemas.openxmlformats.org/officeDocument/2006/relationships/hyperlink" Target="http://www.techsmith.com/screenchomp.html" TargetMode="External"/><Relationship Id="rId3" Type="http://schemas.openxmlformats.org/officeDocument/2006/relationships/hyperlink" Target="http://en.wikipedia.org/wiki/Backwards_classroom" TargetMode="External"/><Relationship Id="rId7" Type="http://schemas.openxmlformats.org/officeDocument/2006/relationships/hyperlink" Target="http://www.haikudeck.com/"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hyperlink" Target="http://www.powtoons.com/" TargetMode="External"/><Relationship Id="rId11" Type="http://schemas.openxmlformats.org/officeDocument/2006/relationships/hyperlink" Target="http://www.creativechinese.com/2012/09/02/the-flipped-classroom/" TargetMode="External"/><Relationship Id="rId5" Type="http://schemas.openxmlformats.org/officeDocument/2006/relationships/hyperlink" Target="http://www.youtube.com/channel/UCL-3ZJrEztlEx1wONlPsCPg?feature=watch" TargetMode="External"/><Relationship Id="rId10" Type="http://schemas.openxmlformats.org/officeDocument/2006/relationships/hyperlink" Target="http://demo.mediacore.tv/media/flipped-classroom-chinese-subtitles" TargetMode="External"/><Relationship Id="rId4" Type="http://schemas.openxmlformats.org/officeDocument/2006/relationships/hyperlink" Target="https://docs.google.com/document/d/1IOI5-tXZvOEVCFhoN5hlsccnRa-8_77nx3GDdB6C-tE/edit" TargetMode="External"/><Relationship Id="rId9" Type="http://schemas.openxmlformats.org/officeDocument/2006/relationships/hyperlink" Target="http://www.showme.com/sh/?h=tmHVk3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zh-TW" altLang="en-US" dirty="0" smtClean="0"/>
              <a:t>呂學明</a:t>
            </a:r>
            <a:endParaRPr lang="en-US" altLang="zh-TW" dirty="0" smtClean="0"/>
          </a:p>
          <a:p>
            <a:r>
              <a:rPr lang="zh-TW" altLang="en-US" dirty="0"/>
              <a:t>美東中文學校協</a:t>
            </a:r>
            <a:r>
              <a:rPr lang="zh-TW" altLang="en-US" dirty="0" smtClean="0"/>
              <a:t>會</a:t>
            </a:r>
            <a:endParaRPr lang="en-US" altLang="zh-TW" dirty="0" smtClean="0"/>
          </a:p>
          <a:p>
            <a:r>
              <a:rPr lang="en-US" dirty="0" smtClean="0"/>
              <a:t>2013</a:t>
            </a:r>
            <a:r>
              <a:rPr lang="zh-TW" altLang="en-US" dirty="0" smtClean="0"/>
              <a:t>年會</a:t>
            </a:r>
            <a:r>
              <a:rPr lang="en-US" altLang="zh-TW" dirty="0"/>
              <a:t> </a:t>
            </a:r>
            <a:r>
              <a:rPr lang="en-US" altLang="zh-TW" dirty="0" smtClean="0"/>
              <a:t>(Bethesda, MD)</a:t>
            </a:r>
          </a:p>
          <a:p>
            <a:r>
              <a:rPr lang="en-US" dirty="0" smtClean="0"/>
              <a:t>5/25/2013</a:t>
            </a:r>
            <a:endParaRPr lang="en-US" dirty="0"/>
          </a:p>
        </p:txBody>
      </p:sp>
      <p:sp>
        <p:nvSpPr>
          <p:cNvPr id="2" name="Title 1"/>
          <p:cNvSpPr>
            <a:spLocks noGrp="1"/>
          </p:cNvSpPr>
          <p:nvPr>
            <p:ph type="ctrTitle"/>
          </p:nvPr>
        </p:nvSpPr>
        <p:spPr>
          <a:xfrm>
            <a:off x="685800" y="1371600"/>
            <a:ext cx="7772400" cy="1470025"/>
          </a:xfrm>
        </p:spPr>
        <p:txBody>
          <a:bodyPr/>
          <a:lstStyle/>
          <a:p>
            <a:r>
              <a:rPr lang="zh-TW" altLang="en-US" sz="4000" dirty="0" smtClean="0"/>
              <a:t>易位教學</a:t>
            </a:r>
            <a:r>
              <a:rPr lang="en-US" altLang="zh-TW" sz="4000" dirty="0" smtClean="0"/>
              <a:t/>
            </a:r>
            <a:br>
              <a:rPr lang="en-US" altLang="zh-TW" sz="4000" dirty="0" smtClean="0"/>
            </a:br>
            <a:r>
              <a:rPr lang="en-US" altLang="zh-TW" sz="4000" dirty="0" smtClean="0"/>
              <a:t>(</a:t>
            </a:r>
            <a:r>
              <a:rPr lang="en-US" altLang="zh-TW" sz="4000" dirty="0" err="1" smtClean="0"/>
              <a:t>FL</a:t>
            </a:r>
            <a:r>
              <a:rPr lang="en-US" sz="4000" dirty="0" err="1" smtClean="0"/>
              <a:t>ippED</a:t>
            </a:r>
            <a:r>
              <a:rPr lang="en-US" sz="4000" dirty="0" smtClean="0"/>
              <a:t> Classroom)</a:t>
            </a:r>
            <a:endParaRPr lang="en-US" sz="4000" dirty="0"/>
          </a:p>
        </p:txBody>
      </p:sp>
    </p:spTree>
    <p:extLst>
      <p:ext uri="{BB962C8B-B14F-4D97-AF65-F5344CB8AC3E}">
        <p14:creationId xmlns="" xmlns:p14="http://schemas.microsoft.com/office/powerpoint/2010/main" val="204334026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zh-TW" altLang="en-US" dirty="0" smtClean="0"/>
              <a:t>何謂易位教學</a:t>
            </a:r>
            <a:endParaRPr lang="en-US" dirty="0"/>
          </a:p>
        </p:txBody>
      </p:sp>
      <p:sp>
        <p:nvSpPr>
          <p:cNvPr id="12" name="Slide Number Placeholder 11"/>
          <p:cNvSpPr>
            <a:spLocks noGrp="1"/>
          </p:cNvSpPr>
          <p:nvPr>
            <p:ph type="sldNum" sz="quarter" idx="12"/>
          </p:nvPr>
        </p:nvSpPr>
        <p:spPr/>
        <p:txBody>
          <a:bodyPr/>
          <a:lstStyle/>
          <a:p>
            <a:fld id="{B6F15528-21DE-4FAA-801E-634DDDAF4B2B}" type="slidenum">
              <a:rPr lang="en-US" smtClean="0"/>
              <a:pPr/>
              <a:t>2</a:t>
            </a:fld>
            <a:endParaRPr lang="en-US"/>
          </a:p>
        </p:txBody>
      </p:sp>
      <p:sp>
        <p:nvSpPr>
          <p:cNvPr id="3" name="Content Placeholder 2"/>
          <p:cNvSpPr>
            <a:spLocks noGrp="1"/>
          </p:cNvSpPr>
          <p:nvPr>
            <p:ph sz="quarter" idx="13"/>
          </p:nvPr>
        </p:nvSpPr>
        <p:spPr>
          <a:xfrm>
            <a:off x="426720" y="381000"/>
            <a:ext cx="8183880" cy="1066800"/>
          </a:xfrm>
        </p:spPr>
        <p:txBody>
          <a:bodyPr/>
          <a:lstStyle/>
          <a:p>
            <a:pPr marL="0" indent="0">
              <a:buNone/>
            </a:pPr>
            <a:endParaRPr lang="en-US" dirty="0"/>
          </a:p>
        </p:txBody>
      </p:sp>
      <p:sp>
        <p:nvSpPr>
          <p:cNvPr id="7" name="Footer Placeholder 6"/>
          <p:cNvSpPr>
            <a:spLocks noGrp="1"/>
          </p:cNvSpPr>
          <p:nvPr>
            <p:ph type="ftr" sz="quarter" idx="11"/>
          </p:nvPr>
        </p:nvSpPr>
        <p:spPr/>
        <p:txBody>
          <a:bodyPr/>
          <a:lstStyle/>
          <a:p>
            <a:r>
              <a:rPr lang="en-US" altLang="zh-TW" smtClean="0"/>
              <a:t>2013</a:t>
            </a:r>
            <a:r>
              <a:rPr lang="zh-TW" altLang="en-US" smtClean="0"/>
              <a:t>美東中文學校年會</a:t>
            </a:r>
            <a:endParaRPr lang="en-US"/>
          </a:p>
        </p:txBody>
      </p:sp>
      <p:sp>
        <p:nvSpPr>
          <p:cNvPr id="13" name="Rectangle 12"/>
          <p:cNvSpPr/>
          <p:nvPr/>
        </p:nvSpPr>
        <p:spPr>
          <a:xfrm>
            <a:off x="457200" y="1600200"/>
            <a:ext cx="8153400" cy="2862322"/>
          </a:xfrm>
          <a:prstGeom prst="rect">
            <a:avLst/>
          </a:prstGeom>
        </p:spPr>
        <p:txBody>
          <a:bodyPr wrap="square">
            <a:spAutoFit/>
          </a:bodyPr>
          <a:lstStyle/>
          <a:p>
            <a:r>
              <a:rPr lang="zh-TW" altLang="en-US" sz="3600" dirty="0" smtClean="0"/>
              <a:t>以學生為學習中心的教學概念</a:t>
            </a:r>
            <a:endParaRPr lang="en-US" sz="3600" b="1" dirty="0" smtClean="0"/>
          </a:p>
          <a:p>
            <a:pPr marL="285750" indent="-285750">
              <a:buFont typeface="Arial" pitchFamily="34" charset="0"/>
              <a:buChar char="•"/>
            </a:pPr>
            <a:r>
              <a:rPr lang="en-US" sz="3600" b="1" dirty="0" smtClean="0"/>
              <a:t>Teacher focused (traditional)</a:t>
            </a:r>
          </a:p>
          <a:p>
            <a:pPr marL="285750" indent="-285750">
              <a:buFont typeface="Arial" pitchFamily="34" charset="0"/>
              <a:buChar char="•"/>
            </a:pPr>
            <a:r>
              <a:rPr lang="en-US" sz="3600" b="1" dirty="0" smtClean="0"/>
              <a:t>Student focused (improved)</a:t>
            </a:r>
          </a:p>
          <a:p>
            <a:pPr marL="742950" lvl="1" indent="-285750">
              <a:buFont typeface="Arial" pitchFamily="34" charset="0"/>
              <a:buChar char="•"/>
            </a:pPr>
            <a:r>
              <a:rPr lang="en-US" sz="3600" b="1" dirty="0" smtClean="0"/>
              <a:t>Why?</a:t>
            </a:r>
          </a:p>
          <a:p>
            <a:pPr marL="742950" lvl="1" indent="-285750">
              <a:buFont typeface="Arial" pitchFamily="34" charset="0"/>
              <a:buChar char="•"/>
            </a:pPr>
            <a:r>
              <a:rPr lang="en-US" sz="3600" b="1" dirty="0" smtClean="0"/>
              <a:t>What?</a:t>
            </a:r>
            <a:endParaRPr lang="en-US" sz="3600" dirty="0"/>
          </a:p>
        </p:txBody>
      </p:sp>
    </p:spTree>
    <p:extLst>
      <p:ext uri="{BB962C8B-B14F-4D97-AF65-F5344CB8AC3E}">
        <p14:creationId xmlns="" xmlns:p14="http://schemas.microsoft.com/office/powerpoint/2010/main" val="395210808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639762"/>
          </a:xfrm>
        </p:spPr>
        <p:txBody>
          <a:bodyPr/>
          <a:lstStyle/>
          <a:p>
            <a:pPr algn="ctr"/>
            <a:r>
              <a:rPr lang="zh-TW" altLang="en-US" dirty="0" smtClean="0"/>
              <a:t>何謂易位教學</a:t>
            </a:r>
            <a:r>
              <a:rPr lang="en-US" dirty="0" smtClean="0"/>
              <a:t>? </a:t>
            </a:r>
            <a:endParaRPr lang="en-US" dirty="0"/>
          </a:p>
        </p:txBody>
      </p:sp>
      <p:sp>
        <p:nvSpPr>
          <p:cNvPr id="3" name="Content Placeholder 2"/>
          <p:cNvSpPr>
            <a:spLocks noGrp="1"/>
          </p:cNvSpPr>
          <p:nvPr>
            <p:ph idx="4294967295"/>
          </p:nvPr>
        </p:nvSpPr>
        <p:spPr>
          <a:xfrm>
            <a:off x="857251" y="1371600"/>
            <a:ext cx="7404653" cy="4724400"/>
          </a:xfrm>
          <a:prstGeom prst="rect">
            <a:avLst/>
          </a:prstGeom>
        </p:spPr>
        <p:txBody>
          <a:bodyPr>
            <a:normAutofit/>
          </a:bodyPr>
          <a:lstStyle/>
          <a:p>
            <a:r>
              <a:rPr lang="zh-TW" altLang="en-US" sz="3200" dirty="0" smtClean="0"/>
              <a:t>學生在課前就知道要學什麼？</a:t>
            </a:r>
            <a:r>
              <a:rPr lang="en-US" sz="3200" dirty="0" smtClean="0"/>
              <a:t> </a:t>
            </a:r>
          </a:p>
          <a:p>
            <a:r>
              <a:rPr lang="zh-TW" altLang="en-US" sz="3200" dirty="0" smtClean="0"/>
              <a:t>上課是繼續探討、分享、及同儕學習的時候</a:t>
            </a:r>
            <a:r>
              <a:rPr lang="en-US" sz="3200" dirty="0" smtClean="0"/>
              <a:t> </a:t>
            </a:r>
          </a:p>
          <a:p>
            <a:r>
              <a:rPr lang="zh-TW" altLang="en-US" sz="3200" dirty="0" smtClean="0"/>
              <a:t>增進老師與學生的互動</a:t>
            </a:r>
            <a:r>
              <a:rPr lang="en-US" sz="3200" dirty="0" smtClean="0"/>
              <a:t> </a:t>
            </a:r>
            <a:endParaRPr lang="en-US" sz="3200" dirty="0"/>
          </a:p>
          <a:p>
            <a:r>
              <a:rPr lang="zh-TW" altLang="en-US" sz="3200" dirty="0" smtClean="0"/>
              <a:t>學生對所學的自主自有概念</a:t>
            </a:r>
            <a:r>
              <a:rPr lang="en-US" altLang="zh-TW" sz="3200" dirty="0" smtClean="0"/>
              <a:t>(</a:t>
            </a:r>
            <a:r>
              <a:rPr lang="en-US" sz="3200" dirty="0" smtClean="0"/>
              <a:t>ownership) </a:t>
            </a:r>
          </a:p>
          <a:p>
            <a:r>
              <a:rPr lang="zh-TW" altLang="en-US" sz="3200" dirty="0" smtClean="0"/>
              <a:t>透過小組活動鍛練學生的軟實力</a:t>
            </a:r>
            <a:r>
              <a:rPr lang="en-US" altLang="zh-TW" sz="3200" dirty="0" smtClean="0"/>
              <a:t>(</a:t>
            </a:r>
            <a:r>
              <a:rPr lang="en-US" sz="3200" dirty="0" smtClean="0"/>
              <a:t>soft skills) </a:t>
            </a:r>
            <a:endParaRPr lang="en-US" sz="3200" dirty="0"/>
          </a:p>
        </p:txBody>
      </p:sp>
      <p:sp>
        <p:nvSpPr>
          <p:cNvPr id="4" name="Footer Placeholder 3"/>
          <p:cNvSpPr>
            <a:spLocks noGrp="1"/>
          </p:cNvSpPr>
          <p:nvPr>
            <p:ph type="ftr" sz="quarter" idx="11"/>
          </p:nvPr>
        </p:nvSpPr>
        <p:spPr/>
        <p:txBody>
          <a:bodyPr/>
          <a:lstStyle/>
          <a:p>
            <a:r>
              <a:rPr lang="en-US" altLang="zh-TW" smtClean="0"/>
              <a:t>2013</a:t>
            </a:r>
            <a:r>
              <a:rPr lang="zh-TW" altLang="en-US" smtClean="0"/>
              <a:t>美東中文學校年會</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3</a:t>
            </a:fld>
            <a:endParaRPr lang="en-US"/>
          </a:p>
        </p:txBody>
      </p:sp>
    </p:spTree>
    <p:extLst>
      <p:ext uri="{BB962C8B-B14F-4D97-AF65-F5344CB8AC3E}">
        <p14:creationId xmlns="" xmlns:p14="http://schemas.microsoft.com/office/powerpoint/2010/main" val="1114818831"/>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715962"/>
          </a:xfrm>
        </p:spPr>
        <p:txBody>
          <a:bodyPr/>
          <a:lstStyle/>
          <a:p>
            <a:pPr algn="ctr"/>
            <a:r>
              <a:rPr lang="zh-TW" altLang="en-US" dirty="0" smtClean="0"/>
              <a:t>易位教學的其他名稱</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4</a:t>
            </a:fld>
            <a:endParaRPr lang="en-US"/>
          </a:p>
        </p:txBody>
      </p:sp>
      <p:sp>
        <p:nvSpPr>
          <p:cNvPr id="3" name="Content Placeholder 2"/>
          <p:cNvSpPr>
            <a:spLocks noGrp="1"/>
          </p:cNvSpPr>
          <p:nvPr>
            <p:ph sz="quarter" idx="13"/>
          </p:nvPr>
        </p:nvSpPr>
        <p:spPr>
          <a:xfrm>
            <a:off x="502920" y="1066800"/>
            <a:ext cx="8412480" cy="4724400"/>
          </a:xfrm>
        </p:spPr>
        <p:txBody>
          <a:bodyPr>
            <a:normAutofit/>
          </a:bodyPr>
          <a:lstStyle/>
          <a:p>
            <a:r>
              <a:rPr lang="zh-TW" altLang="en-US" sz="3600" dirty="0" smtClean="0"/>
              <a:t>翻轉教室</a:t>
            </a:r>
            <a:endParaRPr lang="en-US" altLang="zh-TW" sz="3600" dirty="0" smtClean="0"/>
          </a:p>
          <a:p>
            <a:r>
              <a:rPr lang="en-US" sz="3600" dirty="0" smtClean="0"/>
              <a:t>Emporium course</a:t>
            </a:r>
          </a:p>
          <a:p>
            <a:r>
              <a:rPr lang="en-US" sz="3600" dirty="0" smtClean="0"/>
              <a:t>Student-centered learning course</a:t>
            </a:r>
          </a:p>
          <a:p>
            <a:r>
              <a:rPr lang="en-US" sz="3600" dirty="0" smtClean="0"/>
              <a:t>Buffet course</a:t>
            </a:r>
          </a:p>
          <a:p>
            <a:r>
              <a:rPr lang="en-US" sz="3600" dirty="0" smtClean="0"/>
              <a:t>Redesign course</a:t>
            </a:r>
          </a:p>
          <a:p>
            <a:r>
              <a:rPr lang="en-US" sz="3600" dirty="0" smtClean="0"/>
              <a:t>Fully online course</a:t>
            </a:r>
          </a:p>
        </p:txBody>
      </p:sp>
      <p:sp>
        <p:nvSpPr>
          <p:cNvPr id="4" name="Footer Placeholder 3"/>
          <p:cNvSpPr>
            <a:spLocks noGrp="1"/>
          </p:cNvSpPr>
          <p:nvPr>
            <p:ph type="ftr" sz="quarter" idx="11"/>
          </p:nvPr>
        </p:nvSpPr>
        <p:spPr/>
        <p:txBody>
          <a:bodyPr/>
          <a:lstStyle/>
          <a:p>
            <a:r>
              <a:rPr lang="en-US" altLang="zh-TW" smtClean="0"/>
              <a:t>2013</a:t>
            </a:r>
            <a:r>
              <a:rPr lang="zh-TW" altLang="en-US" smtClean="0"/>
              <a:t>美東中文學校年會</a:t>
            </a:r>
            <a:endParaRPr lang="en-US"/>
          </a:p>
        </p:txBody>
      </p:sp>
    </p:spTree>
    <p:extLst>
      <p:ext uri="{BB962C8B-B14F-4D97-AF65-F5344CB8AC3E}">
        <p14:creationId xmlns="" xmlns:p14="http://schemas.microsoft.com/office/powerpoint/2010/main" val="80311493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4294967295"/>
          </p:nvPr>
        </p:nvPicPr>
        <p:blipFill>
          <a:blip r:embed="rId2" cstate="print">
            <a:extLst>
              <a:ext uri="{28A0092B-C50C-407E-A947-70E740481C1C}">
                <a14:useLocalDpi xmlns="" xmlns:a14="http://schemas.microsoft.com/office/drawing/2010/main" val="0"/>
              </a:ext>
            </a:extLst>
          </a:blip>
          <a:stretch>
            <a:fillRect/>
          </a:stretch>
        </p:blipFill>
        <p:spPr>
          <a:xfrm>
            <a:off x="50007" y="754063"/>
            <a:ext cx="9093994" cy="4830762"/>
          </a:xfrm>
        </p:spPr>
      </p:pic>
      <p:sp>
        <p:nvSpPr>
          <p:cNvPr id="5" name="TextBox 4"/>
          <p:cNvSpPr txBox="1"/>
          <p:nvPr/>
        </p:nvSpPr>
        <p:spPr>
          <a:xfrm>
            <a:off x="4668253" y="5935579"/>
            <a:ext cx="2959769" cy="369332"/>
          </a:xfrm>
          <a:prstGeom prst="rect">
            <a:avLst/>
          </a:prstGeom>
          <a:noFill/>
        </p:spPr>
        <p:txBody>
          <a:bodyPr wrap="square" rtlCol="0">
            <a:spAutoFit/>
          </a:bodyPr>
          <a:lstStyle/>
          <a:p>
            <a:r>
              <a:rPr lang="en-US" dirty="0" smtClean="0"/>
              <a:t>Source: Flipitconsulting.com</a:t>
            </a:r>
            <a:endParaRPr lang="en-US" dirty="0"/>
          </a:p>
        </p:txBody>
      </p:sp>
      <p:sp>
        <p:nvSpPr>
          <p:cNvPr id="2" name="Footer Placeholder 1"/>
          <p:cNvSpPr>
            <a:spLocks noGrp="1"/>
          </p:cNvSpPr>
          <p:nvPr>
            <p:ph type="ftr" sz="quarter" idx="11"/>
          </p:nvPr>
        </p:nvSpPr>
        <p:spPr/>
        <p:txBody>
          <a:bodyPr/>
          <a:lstStyle/>
          <a:p>
            <a:r>
              <a:rPr lang="en-US" altLang="zh-TW" smtClean="0"/>
              <a:t>2013</a:t>
            </a:r>
            <a:r>
              <a:rPr lang="zh-TW" altLang="en-US" smtClean="0"/>
              <a:t>美東中文學校年會</a:t>
            </a:r>
            <a:endParaRPr lang="en-US"/>
          </a:p>
        </p:txBody>
      </p:sp>
      <p:sp>
        <p:nvSpPr>
          <p:cNvPr id="3" name="Slide Number Placeholder 2"/>
          <p:cNvSpPr>
            <a:spLocks noGrp="1"/>
          </p:cNvSpPr>
          <p:nvPr>
            <p:ph type="sldNum" sz="quarter" idx="12"/>
          </p:nvPr>
        </p:nvSpPr>
        <p:spPr/>
        <p:txBody>
          <a:bodyPr/>
          <a:lstStyle/>
          <a:p>
            <a:fld id="{B6F15528-21DE-4FAA-801E-634DDDAF4B2B}" type="slidenum">
              <a:rPr lang="en-US" smtClean="0"/>
              <a:pPr/>
              <a:t>5</a:t>
            </a:fld>
            <a:endParaRPr lang="en-US"/>
          </a:p>
        </p:txBody>
      </p:sp>
    </p:spTree>
    <p:extLst>
      <p:ext uri="{BB962C8B-B14F-4D97-AF65-F5344CB8AC3E}">
        <p14:creationId xmlns="" xmlns:p14="http://schemas.microsoft.com/office/powerpoint/2010/main" val="212042499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zh-TW" altLang="en-US" sz="4400" dirty="0" smtClean="0"/>
              <a:t>為什麼要易位教學？</a:t>
            </a:r>
            <a:endParaRPr lang="en-US" sz="4400"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6</a:t>
            </a:fld>
            <a:endParaRPr lang="en-US"/>
          </a:p>
        </p:txBody>
      </p:sp>
      <p:sp>
        <p:nvSpPr>
          <p:cNvPr id="3" name="Content Placeholder 2"/>
          <p:cNvSpPr>
            <a:spLocks noGrp="1"/>
          </p:cNvSpPr>
          <p:nvPr>
            <p:ph sz="quarter" idx="13"/>
          </p:nvPr>
        </p:nvSpPr>
        <p:spPr/>
        <p:txBody>
          <a:bodyPr/>
          <a:lstStyle/>
          <a:p>
            <a:r>
              <a:rPr lang="zh-TW" altLang="en-US" sz="3600" dirty="0" smtClean="0"/>
              <a:t>您的學生會主動學習嗎？</a:t>
            </a:r>
            <a:endParaRPr lang="en-US" sz="3600" dirty="0" smtClean="0"/>
          </a:p>
          <a:p>
            <a:r>
              <a:rPr lang="zh-TW" altLang="en-US" sz="3600" dirty="0" smtClean="0"/>
              <a:t>您的學生只為考試而讀書嗎？</a:t>
            </a:r>
            <a:endParaRPr lang="en-US" sz="3600" dirty="0" smtClean="0"/>
          </a:p>
          <a:p>
            <a:r>
              <a:rPr lang="zh-TW" altLang="en-US" sz="3600" dirty="0" smtClean="0"/>
              <a:t>為什麼玩電玩或手機或上網就那麼有趣？</a:t>
            </a:r>
            <a:endParaRPr lang="en-US" sz="3600" dirty="0" smtClean="0"/>
          </a:p>
          <a:p>
            <a:r>
              <a:rPr lang="zh-TW" altLang="en-US" sz="3600" dirty="0" smtClean="0"/>
              <a:t>他們是如何學騎腳踏車或游泳的？是讀出來的還是</a:t>
            </a:r>
            <a:r>
              <a:rPr lang="en-US" altLang="zh-TW" sz="3600" dirty="0" smtClean="0"/>
              <a:t>…</a:t>
            </a:r>
            <a:endParaRPr lang="en-US" sz="3600" dirty="0"/>
          </a:p>
          <a:p>
            <a:endParaRPr lang="en-US" dirty="0"/>
          </a:p>
        </p:txBody>
      </p:sp>
      <p:sp>
        <p:nvSpPr>
          <p:cNvPr id="4" name="Footer Placeholder 3"/>
          <p:cNvSpPr>
            <a:spLocks noGrp="1"/>
          </p:cNvSpPr>
          <p:nvPr>
            <p:ph type="ftr" sz="quarter" idx="11"/>
          </p:nvPr>
        </p:nvSpPr>
        <p:spPr/>
        <p:txBody>
          <a:bodyPr/>
          <a:lstStyle/>
          <a:p>
            <a:r>
              <a:rPr lang="en-US" altLang="zh-TW" smtClean="0"/>
              <a:t>2013</a:t>
            </a:r>
            <a:r>
              <a:rPr lang="zh-TW" altLang="en-US" smtClean="0"/>
              <a:t>美東中文學校年會</a:t>
            </a:r>
            <a:endParaRPr lang="en-US"/>
          </a:p>
        </p:txBody>
      </p:sp>
    </p:spTree>
    <p:extLst>
      <p:ext uri="{BB962C8B-B14F-4D97-AF65-F5344CB8AC3E}">
        <p14:creationId xmlns="" xmlns:p14="http://schemas.microsoft.com/office/powerpoint/2010/main" val="7184496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zh-TW" altLang="en-US" sz="4000" dirty="0" smtClean="0"/>
              <a:t>傳統式教學</a:t>
            </a:r>
            <a:endParaRPr lang="en-US" sz="4000" dirty="0"/>
          </a:p>
        </p:txBody>
      </p:sp>
      <p:sp>
        <p:nvSpPr>
          <p:cNvPr id="3" name="Footer Placeholder 2"/>
          <p:cNvSpPr>
            <a:spLocks noGrp="1"/>
          </p:cNvSpPr>
          <p:nvPr>
            <p:ph type="ftr" sz="quarter" idx="11"/>
          </p:nvPr>
        </p:nvSpPr>
        <p:spPr/>
        <p:txBody>
          <a:bodyPr/>
          <a:lstStyle/>
          <a:p>
            <a:r>
              <a:rPr lang="en-US" altLang="zh-TW" smtClean="0"/>
              <a:t>2013</a:t>
            </a:r>
            <a:r>
              <a:rPr lang="zh-TW" altLang="en-US" smtClean="0"/>
              <a:t>美東中文學校年會</a:t>
            </a:r>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7</a:t>
            </a:fld>
            <a:endParaRPr lang="en-US"/>
          </a:p>
        </p:txBody>
      </p:sp>
      <p:sp>
        <p:nvSpPr>
          <p:cNvPr id="5" name="Content Placeholder 4"/>
          <p:cNvSpPr>
            <a:spLocks noGrp="1"/>
          </p:cNvSpPr>
          <p:nvPr>
            <p:ph sz="quarter" idx="13"/>
          </p:nvPr>
        </p:nvSpPr>
        <p:spPr/>
        <p:txBody>
          <a:bodyPr/>
          <a:lstStyle/>
          <a:p>
            <a:r>
              <a:rPr lang="zh-TW" altLang="en-US" sz="3600" dirty="0" smtClean="0"/>
              <a:t>死記硬背</a:t>
            </a:r>
            <a:r>
              <a:rPr lang="en-US" altLang="zh-TW" sz="3600" dirty="0" smtClean="0"/>
              <a:t> (</a:t>
            </a:r>
            <a:r>
              <a:rPr lang="zh-TW" altLang="en-US" sz="3600" dirty="0" smtClean="0"/>
              <a:t>中華文化常識問答比賽</a:t>
            </a:r>
            <a:r>
              <a:rPr lang="en-US" altLang="zh-TW" sz="3600" dirty="0" smtClean="0"/>
              <a:t>)</a:t>
            </a:r>
          </a:p>
          <a:p>
            <a:r>
              <a:rPr lang="zh-TW" altLang="en-US" sz="3600" dirty="0"/>
              <a:t>老師教一步，學生學一步 </a:t>
            </a:r>
            <a:r>
              <a:rPr lang="en-US" altLang="zh-TW" sz="3600" dirty="0" smtClean="0"/>
              <a:t>(</a:t>
            </a:r>
            <a:r>
              <a:rPr lang="zh-TW" altLang="en-US" sz="3600" dirty="0" smtClean="0"/>
              <a:t>必要時趕進度</a:t>
            </a:r>
            <a:r>
              <a:rPr lang="en-US" altLang="zh-TW" sz="3600" dirty="0" smtClean="0"/>
              <a:t>)</a:t>
            </a:r>
          </a:p>
          <a:p>
            <a:r>
              <a:rPr lang="zh-TW" altLang="en-US" sz="3600" dirty="0" smtClean="0"/>
              <a:t>教學進度已滿足 </a:t>
            </a:r>
            <a:r>
              <a:rPr lang="en-US" altLang="zh-TW" sz="3600" dirty="0" smtClean="0"/>
              <a:t>bell curve </a:t>
            </a:r>
            <a:r>
              <a:rPr lang="zh-TW" altLang="en-US" sz="3600" dirty="0" smtClean="0"/>
              <a:t>為中心</a:t>
            </a:r>
            <a:endParaRPr lang="en-US" altLang="zh-TW" sz="3600" dirty="0" smtClean="0"/>
          </a:p>
          <a:p>
            <a:r>
              <a:rPr lang="zh-TW" altLang="en-US" sz="3600" dirty="0" smtClean="0"/>
              <a:t>考</a:t>
            </a:r>
            <a:r>
              <a:rPr lang="zh-TW" altLang="en-US" sz="3600" dirty="0"/>
              <a:t>試只有一個標準答</a:t>
            </a:r>
            <a:r>
              <a:rPr lang="zh-TW" altLang="en-US" sz="3600" dirty="0" smtClean="0"/>
              <a:t>案</a:t>
            </a:r>
            <a:endParaRPr lang="en-US" altLang="zh-TW" sz="3600" dirty="0" smtClean="0"/>
          </a:p>
          <a:p>
            <a:endParaRPr lang="en-US" altLang="zh-TW" dirty="0" smtClean="0"/>
          </a:p>
          <a:p>
            <a:endParaRPr lang="en-US" dirty="0"/>
          </a:p>
        </p:txBody>
      </p:sp>
    </p:spTree>
    <p:extLst>
      <p:ext uri="{BB962C8B-B14F-4D97-AF65-F5344CB8AC3E}">
        <p14:creationId xmlns="" xmlns:p14="http://schemas.microsoft.com/office/powerpoint/2010/main" val="387668644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zh-TW" altLang="en-US" sz="4000" dirty="0" smtClean="0"/>
              <a:t>改良式教學</a:t>
            </a:r>
            <a:endParaRPr lang="en-US" sz="4000" dirty="0"/>
          </a:p>
        </p:txBody>
      </p:sp>
      <p:sp>
        <p:nvSpPr>
          <p:cNvPr id="3" name="Footer Placeholder 2"/>
          <p:cNvSpPr>
            <a:spLocks noGrp="1"/>
          </p:cNvSpPr>
          <p:nvPr>
            <p:ph type="ftr" sz="quarter" idx="11"/>
          </p:nvPr>
        </p:nvSpPr>
        <p:spPr/>
        <p:txBody>
          <a:bodyPr/>
          <a:lstStyle/>
          <a:p>
            <a:r>
              <a:rPr lang="en-US" altLang="zh-TW" smtClean="0"/>
              <a:t>2013</a:t>
            </a:r>
            <a:r>
              <a:rPr lang="zh-TW" altLang="en-US" smtClean="0"/>
              <a:t>美東中文學校年會</a:t>
            </a:r>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8</a:t>
            </a:fld>
            <a:endParaRPr lang="en-US"/>
          </a:p>
        </p:txBody>
      </p:sp>
      <p:sp>
        <p:nvSpPr>
          <p:cNvPr id="5" name="Content Placeholder 4"/>
          <p:cNvSpPr>
            <a:spLocks noGrp="1"/>
          </p:cNvSpPr>
          <p:nvPr>
            <p:ph sz="quarter" idx="13"/>
          </p:nvPr>
        </p:nvSpPr>
        <p:spPr/>
        <p:txBody>
          <a:bodyPr/>
          <a:lstStyle/>
          <a:p>
            <a:r>
              <a:rPr lang="en-US" sz="3600" dirty="0" smtClean="0"/>
              <a:t>Interactive learning</a:t>
            </a:r>
          </a:p>
          <a:p>
            <a:r>
              <a:rPr lang="en-US" sz="3600" dirty="0" smtClean="0"/>
              <a:t>PBL</a:t>
            </a:r>
          </a:p>
          <a:p>
            <a:r>
              <a:rPr lang="zh-TW" altLang="en-US" sz="3600" dirty="0"/>
              <a:t>啟發式教</a:t>
            </a:r>
            <a:r>
              <a:rPr lang="zh-TW" altLang="en-US" sz="3600" dirty="0" smtClean="0"/>
              <a:t>學</a:t>
            </a:r>
            <a:endParaRPr lang="en-US" altLang="zh-TW" sz="3600" dirty="0" smtClean="0"/>
          </a:p>
          <a:p>
            <a:r>
              <a:rPr lang="zh-TW" altLang="en-US" sz="3600" dirty="0"/>
              <a:t>注重思</a:t>
            </a:r>
            <a:r>
              <a:rPr lang="zh-TW" altLang="en-US" sz="3600" dirty="0" smtClean="0"/>
              <a:t>考</a:t>
            </a:r>
            <a:endParaRPr lang="en-US" altLang="zh-TW" sz="3600" dirty="0" smtClean="0"/>
          </a:p>
          <a:p>
            <a:pPr marL="0" indent="0">
              <a:buNone/>
            </a:pPr>
            <a:endParaRPr lang="en-US" dirty="0"/>
          </a:p>
        </p:txBody>
      </p:sp>
    </p:spTree>
    <p:extLst>
      <p:ext uri="{BB962C8B-B14F-4D97-AF65-F5344CB8AC3E}">
        <p14:creationId xmlns="" xmlns:p14="http://schemas.microsoft.com/office/powerpoint/2010/main" val="39889321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3438" y="990601"/>
            <a:ext cx="7225205" cy="4855112"/>
          </a:xfrm>
          <a:prstGeom prst="rect">
            <a:avLst/>
          </a:prstGeom>
        </p:spPr>
        <p:txBody>
          <a:bodyPr wrap="square">
            <a:spAutoFit/>
          </a:bodyPr>
          <a:lstStyle/>
          <a:p>
            <a:pPr>
              <a:lnSpc>
                <a:spcPct val="150000"/>
              </a:lnSpc>
            </a:pPr>
            <a:r>
              <a:rPr lang="en-US" sz="3000" b="0" i="0" dirty="0" smtClean="0">
                <a:solidFill>
                  <a:srgbClr val="363636"/>
                </a:solidFill>
                <a:effectLst/>
                <a:latin typeface="Georgia" panose="02040502050405020303" pitchFamily="18" charset="0"/>
              </a:rPr>
              <a:t> </a:t>
            </a:r>
            <a:r>
              <a:rPr lang="en-US" sz="3000" b="0" i="0" dirty="0" smtClean="0">
                <a:solidFill>
                  <a:srgbClr val="FFFF00"/>
                </a:solidFill>
                <a:effectLst/>
                <a:latin typeface="Georgia" panose="02040502050405020303" pitchFamily="18" charset="0"/>
              </a:rPr>
              <a:t>Flipped learning encompasses a variety of individual practices that are tailored from class to class, by teachers, to meet the needs of their students. The practices and methods teachers use vary, just as traditional teaching methods vary from class to class. </a:t>
            </a:r>
            <a:endParaRPr lang="en-US" sz="3000" dirty="0">
              <a:solidFill>
                <a:srgbClr val="FFFF00"/>
              </a:solidFill>
            </a:endParaRPr>
          </a:p>
        </p:txBody>
      </p:sp>
      <p:sp>
        <p:nvSpPr>
          <p:cNvPr id="3" name="Rectangle 2"/>
          <p:cNvSpPr/>
          <p:nvPr/>
        </p:nvSpPr>
        <p:spPr>
          <a:xfrm>
            <a:off x="4424535" y="5770699"/>
            <a:ext cx="4572000" cy="646331"/>
          </a:xfrm>
          <a:prstGeom prst="rect">
            <a:avLst/>
          </a:prstGeom>
        </p:spPr>
        <p:txBody>
          <a:bodyPr>
            <a:spAutoFit/>
          </a:bodyPr>
          <a:lstStyle/>
          <a:p>
            <a:r>
              <a:rPr lang="en-US" dirty="0" smtClean="0"/>
              <a:t>http://smartblogs.com/education/2012/08/07/flipped-classrooms-lets-change-discussion/</a:t>
            </a:r>
            <a:endParaRPr lang="en-US" dirty="0"/>
          </a:p>
        </p:txBody>
      </p:sp>
      <p:sp>
        <p:nvSpPr>
          <p:cNvPr id="4" name="Title 3"/>
          <p:cNvSpPr>
            <a:spLocks noGrp="1"/>
          </p:cNvSpPr>
          <p:nvPr>
            <p:ph type="title"/>
          </p:nvPr>
        </p:nvSpPr>
        <p:spPr>
          <a:xfrm>
            <a:off x="609600" y="274638"/>
            <a:ext cx="7924800" cy="715962"/>
          </a:xfrm>
        </p:spPr>
        <p:txBody>
          <a:bodyPr/>
          <a:lstStyle/>
          <a:p>
            <a:pPr algn="ctr"/>
            <a:r>
              <a:rPr lang="en-US" dirty="0" smtClean="0"/>
              <a:t>An ideology, not a methodology</a:t>
            </a:r>
            <a:endParaRPr lang="en-US" dirty="0"/>
          </a:p>
        </p:txBody>
      </p:sp>
      <p:sp>
        <p:nvSpPr>
          <p:cNvPr id="5" name="Footer Placeholder 4"/>
          <p:cNvSpPr>
            <a:spLocks noGrp="1"/>
          </p:cNvSpPr>
          <p:nvPr>
            <p:ph type="ftr" sz="quarter" idx="11"/>
          </p:nvPr>
        </p:nvSpPr>
        <p:spPr/>
        <p:txBody>
          <a:bodyPr/>
          <a:lstStyle/>
          <a:p>
            <a:r>
              <a:rPr lang="en-US" altLang="zh-TW" smtClean="0"/>
              <a:t>2013</a:t>
            </a:r>
            <a:r>
              <a:rPr lang="zh-TW" altLang="en-US" smtClean="0"/>
              <a:t>美東中文學校年會</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9</a:t>
            </a:fld>
            <a:endParaRPr lang="en-US"/>
          </a:p>
        </p:txBody>
      </p:sp>
    </p:spTree>
    <p:extLst>
      <p:ext uri="{BB962C8B-B14F-4D97-AF65-F5344CB8AC3E}">
        <p14:creationId xmlns="" xmlns:p14="http://schemas.microsoft.com/office/powerpoint/2010/main" val="197149153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zh-TW" altLang="en-US" sz="4000" dirty="0" smtClean="0"/>
              <a:t>易位</a:t>
            </a:r>
            <a:r>
              <a:rPr lang="en-US" altLang="zh-TW" sz="4000" dirty="0" smtClean="0"/>
              <a:t> (</a:t>
            </a:r>
            <a:r>
              <a:rPr lang="zh-TW" altLang="en-US" sz="4000" dirty="0" smtClean="0"/>
              <a:t>易什麼位</a:t>
            </a:r>
            <a:r>
              <a:rPr lang="en-US" altLang="zh-TW" sz="4000" dirty="0" smtClean="0"/>
              <a:t>)</a:t>
            </a:r>
            <a:r>
              <a:rPr lang="zh-TW" altLang="en-US" sz="4000" dirty="0" smtClean="0"/>
              <a:t>？</a:t>
            </a:r>
            <a:endParaRPr lang="en-US" sz="4000" dirty="0"/>
          </a:p>
        </p:txBody>
      </p:sp>
      <p:sp>
        <p:nvSpPr>
          <p:cNvPr id="12" name="Slide Number Placeholder 11"/>
          <p:cNvSpPr>
            <a:spLocks noGrp="1"/>
          </p:cNvSpPr>
          <p:nvPr>
            <p:ph type="sldNum" sz="quarter" idx="12"/>
          </p:nvPr>
        </p:nvSpPr>
        <p:spPr/>
        <p:txBody>
          <a:bodyPr/>
          <a:lstStyle/>
          <a:p>
            <a:fld id="{B6F15528-21DE-4FAA-801E-634DDDAF4B2B}" type="slidenum">
              <a:rPr lang="en-US" smtClean="0"/>
              <a:pPr/>
              <a:t>10</a:t>
            </a:fld>
            <a:endParaRPr lang="en-US"/>
          </a:p>
        </p:txBody>
      </p:sp>
      <p:sp>
        <p:nvSpPr>
          <p:cNvPr id="3" name="Content Placeholder 2"/>
          <p:cNvSpPr>
            <a:spLocks noGrp="1"/>
          </p:cNvSpPr>
          <p:nvPr>
            <p:ph sz="quarter" idx="13"/>
          </p:nvPr>
        </p:nvSpPr>
        <p:spPr>
          <a:xfrm>
            <a:off x="502920" y="1524000"/>
            <a:ext cx="4602480" cy="3352800"/>
          </a:xfrm>
        </p:spPr>
        <p:txBody>
          <a:bodyPr>
            <a:normAutofit fontScale="92500" lnSpcReduction="20000"/>
          </a:bodyPr>
          <a:lstStyle/>
          <a:p>
            <a:pPr marL="514350" indent="-514350">
              <a:buFont typeface="+mj-lt"/>
              <a:buAutoNum type="arabicPeriod"/>
            </a:pPr>
            <a:r>
              <a:rPr lang="zh-TW" altLang="en-US" sz="4000" dirty="0" smtClean="0"/>
              <a:t>學習時間及地點</a:t>
            </a:r>
            <a:endParaRPr lang="en-US" sz="4000" dirty="0" smtClean="0"/>
          </a:p>
          <a:p>
            <a:pPr marL="514350" indent="-514350">
              <a:buFont typeface="+mj-lt"/>
              <a:buAutoNum type="arabicPeriod"/>
            </a:pPr>
            <a:r>
              <a:rPr lang="zh-TW" altLang="en-US" sz="4000" dirty="0" smtClean="0"/>
              <a:t>學習成就</a:t>
            </a:r>
            <a:endParaRPr lang="en-US" sz="4000" dirty="0" smtClean="0"/>
          </a:p>
          <a:p>
            <a:pPr marL="514350" indent="-514350">
              <a:buFont typeface="+mj-lt"/>
              <a:buAutoNum type="arabicPeriod"/>
            </a:pPr>
            <a:r>
              <a:rPr lang="zh-TW" altLang="en-US" sz="4000" dirty="0" smtClean="0"/>
              <a:t>學習內容</a:t>
            </a:r>
            <a:endParaRPr lang="en-US" sz="4000" dirty="0" smtClean="0"/>
          </a:p>
          <a:p>
            <a:pPr marL="514350" indent="-514350">
              <a:buFont typeface="+mj-lt"/>
              <a:buAutoNum type="arabicPeriod"/>
            </a:pPr>
            <a:r>
              <a:rPr lang="zh-TW" altLang="en-US" sz="4000" dirty="0" smtClean="0"/>
              <a:t>測試評量</a:t>
            </a:r>
            <a:endParaRPr lang="en-US" sz="4000" dirty="0" smtClean="0"/>
          </a:p>
          <a:p>
            <a:pPr marL="514350" indent="-514350">
              <a:buFont typeface="+mj-lt"/>
              <a:buAutoNum type="arabicPeriod"/>
            </a:pPr>
            <a:r>
              <a:rPr lang="zh-TW" altLang="en-US" sz="4000" dirty="0" smtClean="0"/>
              <a:t>學習態度及責任</a:t>
            </a:r>
            <a:endParaRPr lang="en-US" sz="4000" dirty="0" smtClean="0"/>
          </a:p>
          <a:p>
            <a:endParaRPr lang="en-US" dirty="0"/>
          </a:p>
        </p:txBody>
      </p:sp>
      <p:sp>
        <p:nvSpPr>
          <p:cNvPr id="7" name="Footer Placeholder 6"/>
          <p:cNvSpPr>
            <a:spLocks noGrp="1"/>
          </p:cNvSpPr>
          <p:nvPr>
            <p:ph type="ftr" sz="quarter" idx="11"/>
          </p:nvPr>
        </p:nvSpPr>
        <p:spPr/>
        <p:txBody>
          <a:bodyPr/>
          <a:lstStyle/>
          <a:p>
            <a:r>
              <a:rPr lang="en-US" altLang="zh-TW" smtClean="0"/>
              <a:t>2013</a:t>
            </a:r>
            <a:r>
              <a:rPr lang="zh-TW" altLang="en-US" smtClean="0"/>
              <a:t>美東中文學校年會</a:t>
            </a:r>
            <a:endParaRPr lang="en-US"/>
          </a:p>
        </p:txBody>
      </p:sp>
    </p:spTree>
    <p:extLst>
      <p:ext uri="{BB962C8B-B14F-4D97-AF65-F5344CB8AC3E}">
        <p14:creationId xmlns="" xmlns:p14="http://schemas.microsoft.com/office/powerpoint/2010/main" val="299705721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792162"/>
          </a:xfrm>
        </p:spPr>
        <p:txBody>
          <a:bodyPr>
            <a:normAutofit/>
          </a:bodyPr>
          <a:lstStyle/>
          <a:p>
            <a:pPr marL="514350" indent="-514350" algn="ctr"/>
            <a:r>
              <a:rPr lang="zh-TW" altLang="en-US" sz="4000" dirty="0"/>
              <a:t>學習時間及地點</a:t>
            </a:r>
            <a:endParaRPr lang="en-US" sz="4000"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11</a:t>
            </a:fld>
            <a:endParaRPr lang="en-US"/>
          </a:p>
        </p:txBody>
      </p:sp>
      <p:sp>
        <p:nvSpPr>
          <p:cNvPr id="3" name="Content Placeholder 2"/>
          <p:cNvSpPr>
            <a:spLocks noGrp="1"/>
          </p:cNvSpPr>
          <p:nvPr>
            <p:ph sz="quarter" idx="13"/>
          </p:nvPr>
        </p:nvSpPr>
        <p:spPr>
          <a:xfrm>
            <a:off x="502920" y="1066800"/>
            <a:ext cx="8183880" cy="4724400"/>
          </a:xfrm>
        </p:spPr>
        <p:txBody>
          <a:bodyPr>
            <a:normAutofit/>
          </a:bodyPr>
          <a:lstStyle/>
          <a:p>
            <a:r>
              <a:rPr lang="zh-TW" altLang="en-US" sz="2000" dirty="0" smtClean="0"/>
              <a:t>上課前</a:t>
            </a:r>
            <a:endParaRPr lang="en-US" sz="2000" dirty="0" smtClean="0"/>
          </a:p>
          <a:p>
            <a:pPr lvl="1"/>
            <a:r>
              <a:rPr lang="zh-TW" altLang="en-US" sz="2000" dirty="0" smtClean="0"/>
              <a:t>影音教學</a:t>
            </a:r>
            <a:endParaRPr lang="en-US" sz="2000" dirty="0" smtClean="0"/>
          </a:p>
          <a:p>
            <a:pPr lvl="1"/>
            <a:r>
              <a:rPr lang="zh-TW" altLang="en-US" sz="2000" dirty="0" smtClean="0"/>
              <a:t>課前作業</a:t>
            </a:r>
            <a:endParaRPr lang="en-US" sz="2000" dirty="0" smtClean="0"/>
          </a:p>
          <a:p>
            <a:pPr lvl="1"/>
            <a:endParaRPr lang="en-US" sz="2000" dirty="0" smtClean="0"/>
          </a:p>
          <a:p>
            <a:r>
              <a:rPr lang="zh-TW" altLang="en-US" sz="2000" dirty="0" smtClean="0"/>
              <a:t>上課中</a:t>
            </a:r>
            <a:endParaRPr lang="en-US" sz="2000" dirty="0" smtClean="0"/>
          </a:p>
          <a:p>
            <a:pPr lvl="1"/>
            <a:r>
              <a:rPr lang="zh-TW" altLang="en-US" sz="2000" dirty="0" smtClean="0"/>
              <a:t>完成作業 </a:t>
            </a:r>
            <a:r>
              <a:rPr lang="en-US" altLang="zh-TW" sz="2000" dirty="0" smtClean="0"/>
              <a:t>(</a:t>
            </a:r>
            <a:r>
              <a:rPr lang="zh-TW" altLang="en-US" sz="2000" dirty="0" smtClean="0"/>
              <a:t>使用</a:t>
            </a:r>
            <a:r>
              <a:rPr lang="en-US" altLang="zh-TW" sz="2000" dirty="0" smtClean="0"/>
              <a:t> Differentiated Instruction)</a:t>
            </a:r>
          </a:p>
          <a:p>
            <a:pPr lvl="1"/>
            <a:r>
              <a:rPr lang="zh-TW" altLang="en-US" sz="2000" dirty="0" smtClean="0"/>
              <a:t>小組討論及作業</a:t>
            </a:r>
            <a:endParaRPr lang="en-US" altLang="zh-TW" sz="2000" dirty="0" smtClean="0"/>
          </a:p>
          <a:p>
            <a:pPr marL="457200" lvl="1" indent="0">
              <a:buNone/>
            </a:pPr>
            <a:endParaRPr lang="en-US" altLang="zh-TW" sz="2000" dirty="0" smtClean="0"/>
          </a:p>
          <a:p>
            <a:r>
              <a:rPr lang="zh-TW" altLang="en-US" sz="2000" dirty="0"/>
              <a:t>上課</a:t>
            </a:r>
            <a:r>
              <a:rPr lang="zh-TW" altLang="en-US" sz="2000" dirty="0" smtClean="0"/>
              <a:t>後</a:t>
            </a:r>
            <a:endParaRPr lang="en-US" altLang="zh-TW" sz="2000" dirty="0" smtClean="0"/>
          </a:p>
          <a:p>
            <a:pPr lvl="1"/>
            <a:r>
              <a:rPr lang="zh-TW" altLang="en-US" sz="2000" dirty="0"/>
              <a:t>課後作</a:t>
            </a:r>
            <a:r>
              <a:rPr lang="zh-TW" altLang="en-US" sz="2000" dirty="0" smtClean="0"/>
              <a:t>業</a:t>
            </a:r>
            <a:r>
              <a:rPr lang="en-US" altLang="zh-TW" sz="2000" dirty="0" smtClean="0"/>
              <a:t> (</a:t>
            </a:r>
            <a:r>
              <a:rPr lang="zh-TW" altLang="en-US" sz="2000" dirty="0" smtClean="0"/>
              <a:t>使用 </a:t>
            </a:r>
            <a:r>
              <a:rPr lang="en-US" altLang="zh-TW" sz="2000" dirty="0" smtClean="0"/>
              <a:t>Differentiated Instruction)</a:t>
            </a:r>
            <a:endParaRPr lang="en-US" sz="2000" dirty="0"/>
          </a:p>
          <a:p>
            <a:endParaRPr lang="en-US" dirty="0"/>
          </a:p>
        </p:txBody>
      </p:sp>
      <p:sp>
        <p:nvSpPr>
          <p:cNvPr id="4" name="Footer Placeholder 3"/>
          <p:cNvSpPr>
            <a:spLocks noGrp="1"/>
          </p:cNvSpPr>
          <p:nvPr>
            <p:ph type="ftr" sz="quarter" idx="11"/>
          </p:nvPr>
        </p:nvSpPr>
        <p:spPr/>
        <p:txBody>
          <a:bodyPr/>
          <a:lstStyle/>
          <a:p>
            <a:r>
              <a:rPr lang="en-US" altLang="zh-TW" smtClean="0"/>
              <a:t>2013</a:t>
            </a:r>
            <a:r>
              <a:rPr lang="zh-TW" altLang="en-US" smtClean="0"/>
              <a:t>美東中文學校年會</a:t>
            </a:r>
            <a:endParaRPr lang="en-US"/>
          </a:p>
        </p:txBody>
      </p:sp>
    </p:spTree>
    <p:extLst>
      <p:ext uri="{BB962C8B-B14F-4D97-AF65-F5344CB8AC3E}">
        <p14:creationId xmlns="" xmlns:p14="http://schemas.microsoft.com/office/powerpoint/2010/main" val="399424341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zh-TW" altLang="en-US" sz="4000" dirty="0" smtClean="0"/>
              <a:t>易位教學</a:t>
            </a:r>
            <a:endParaRPr lang="en-US" sz="4000" dirty="0"/>
          </a:p>
        </p:txBody>
      </p:sp>
      <p:sp>
        <p:nvSpPr>
          <p:cNvPr id="3" name="Footer Placeholder 2"/>
          <p:cNvSpPr>
            <a:spLocks noGrp="1"/>
          </p:cNvSpPr>
          <p:nvPr>
            <p:ph type="ftr" sz="quarter" idx="11"/>
          </p:nvPr>
        </p:nvSpPr>
        <p:spPr/>
        <p:txBody>
          <a:bodyPr/>
          <a:lstStyle/>
          <a:p>
            <a:r>
              <a:rPr lang="en-US" altLang="zh-TW" smtClean="0"/>
              <a:t>2013</a:t>
            </a:r>
            <a:r>
              <a:rPr lang="zh-TW" altLang="en-US" smtClean="0"/>
              <a:t>美東中文學校年會</a:t>
            </a:r>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12</a:t>
            </a:fld>
            <a:endParaRPr lang="en-US"/>
          </a:p>
        </p:txBody>
      </p:sp>
      <p:sp>
        <p:nvSpPr>
          <p:cNvPr id="5" name="Content Placeholder 4"/>
          <p:cNvSpPr>
            <a:spLocks noGrp="1"/>
          </p:cNvSpPr>
          <p:nvPr>
            <p:ph sz="quarter" idx="13"/>
          </p:nvPr>
        </p:nvSpPr>
        <p:spPr/>
        <p:txBody>
          <a:bodyPr>
            <a:normAutofit/>
          </a:bodyPr>
          <a:lstStyle/>
          <a:p>
            <a:r>
              <a:rPr lang="zh-TW" altLang="en-US" sz="3600" dirty="0" smtClean="0"/>
              <a:t>學生自發學習，靠研究找答案，並且可能不只一個答案</a:t>
            </a:r>
            <a:endParaRPr lang="en-US" altLang="zh-TW" sz="3600" dirty="0" smtClean="0"/>
          </a:p>
          <a:p>
            <a:r>
              <a:rPr lang="zh-TW" altLang="en-US" sz="3600" dirty="0"/>
              <a:t>學習成</a:t>
            </a:r>
            <a:r>
              <a:rPr lang="zh-TW" altLang="en-US" sz="3600" dirty="0" smtClean="0"/>
              <a:t>果以進</a:t>
            </a:r>
            <a:r>
              <a:rPr lang="zh-TW" altLang="en-US" sz="3600" dirty="0"/>
              <a:t>步多快為成</a:t>
            </a:r>
            <a:r>
              <a:rPr lang="zh-TW" altLang="en-US" sz="3600" dirty="0" smtClean="0"/>
              <a:t>績</a:t>
            </a:r>
            <a:endParaRPr lang="en-US" altLang="zh-TW" sz="3600" dirty="0" smtClean="0"/>
          </a:p>
          <a:p>
            <a:r>
              <a:rPr lang="zh-TW" altLang="en-US" sz="3600" dirty="0"/>
              <a:t>注重解決問題的能力</a:t>
            </a:r>
            <a:endParaRPr lang="en-US" sz="3600" dirty="0"/>
          </a:p>
        </p:txBody>
      </p:sp>
    </p:spTree>
    <p:extLst>
      <p:ext uri="{BB962C8B-B14F-4D97-AF65-F5344CB8AC3E}">
        <p14:creationId xmlns="" xmlns:p14="http://schemas.microsoft.com/office/powerpoint/2010/main" val="429455683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zh-TW" altLang="en-US" sz="4000" dirty="0" smtClean="0"/>
              <a:t>預期效果</a:t>
            </a:r>
            <a:endParaRPr lang="en-US" sz="40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13</a:t>
            </a:fld>
            <a:endParaRPr lang="en-US"/>
          </a:p>
        </p:txBody>
      </p:sp>
      <p:sp>
        <p:nvSpPr>
          <p:cNvPr id="3" name="Content Placeholder 2"/>
          <p:cNvSpPr>
            <a:spLocks noGrp="1"/>
          </p:cNvSpPr>
          <p:nvPr>
            <p:ph sz="quarter" idx="13"/>
          </p:nvPr>
        </p:nvSpPr>
        <p:spPr/>
        <p:txBody>
          <a:bodyPr>
            <a:noAutofit/>
          </a:bodyPr>
          <a:lstStyle/>
          <a:p>
            <a:r>
              <a:rPr lang="zh-TW" altLang="en-US" sz="4000" dirty="0" smtClean="0"/>
              <a:t>學生已經會的不必重複</a:t>
            </a:r>
            <a:r>
              <a:rPr lang="en-US" altLang="zh-TW" sz="4000" dirty="0" smtClean="0"/>
              <a:t> (</a:t>
            </a:r>
            <a:r>
              <a:rPr lang="zh-TW" altLang="en-US" sz="4000" dirty="0" smtClean="0"/>
              <a:t>課前作業評量結果</a:t>
            </a:r>
            <a:r>
              <a:rPr lang="en-US" altLang="zh-TW" sz="4000" dirty="0" smtClean="0"/>
              <a:t>)</a:t>
            </a:r>
          </a:p>
          <a:p>
            <a:r>
              <a:rPr lang="zh-TW" altLang="en-US" sz="4000" dirty="0" smtClean="0"/>
              <a:t>較多的時間個別指導</a:t>
            </a:r>
            <a:r>
              <a:rPr lang="en-US" altLang="zh-TW" sz="4000" dirty="0" smtClean="0"/>
              <a:t> (Differentiated Instruction)</a:t>
            </a:r>
            <a:endParaRPr lang="en-US" sz="4000" dirty="0" smtClean="0"/>
          </a:p>
          <a:p>
            <a:r>
              <a:rPr lang="zh-TW" altLang="en-US" sz="4000" dirty="0" smtClean="0"/>
              <a:t>增進對學生的了解 </a:t>
            </a:r>
            <a:r>
              <a:rPr lang="en-US" altLang="zh-TW" sz="4000" dirty="0" smtClean="0"/>
              <a:t>(</a:t>
            </a:r>
            <a:r>
              <a:rPr lang="zh-TW" altLang="en-US" sz="4000" dirty="0" smtClean="0"/>
              <a:t>程度、背景、學習速度、學習方式</a:t>
            </a:r>
            <a:r>
              <a:rPr lang="en-US" altLang="zh-TW" sz="4000" dirty="0" smtClean="0"/>
              <a:t>)</a:t>
            </a:r>
            <a:endParaRPr lang="en-US" sz="4000" dirty="0"/>
          </a:p>
        </p:txBody>
      </p:sp>
      <p:sp>
        <p:nvSpPr>
          <p:cNvPr id="5" name="Footer Placeholder 4"/>
          <p:cNvSpPr>
            <a:spLocks noGrp="1"/>
          </p:cNvSpPr>
          <p:nvPr>
            <p:ph type="ftr" sz="quarter" idx="11"/>
          </p:nvPr>
        </p:nvSpPr>
        <p:spPr/>
        <p:txBody>
          <a:bodyPr/>
          <a:lstStyle/>
          <a:p>
            <a:r>
              <a:rPr lang="en-US" altLang="zh-TW" smtClean="0"/>
              <a:t>2013</a:t>
            </a:r>
            <a:r>
              <a:rPr lang="zh-TW" altLang="en-US" smtClean="0"/>
              <a:t>美東中文學校年會</a:t>
            </a:r>
            <a:endParaRPr lang="en-US"/>
          </a:p>
        </p:txBody>
      </p:sp>
    </p:spTree>
    <p:extLst>
      <p:ext uri="{BB962C8B-B14F-4D97-AF65-F5344CB8AC3E}">
        <p14:creationId xmlns="" xmlns:p14="http://schemas.microsoft.com/office/powerpoint/2010/main" val="60475535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715962"/>
          </a:xfrm>
        </p:spPr>
        <p:txBody>
          <a:bodyPr>
            <a:normAutofit/>
          </a:bodyPr>
          <a:lstStyle/>
          <a:p>
            <a:pPr algn="ctr"/>
            <a:r>
              <a:rPr lang="zh-TW" altLang="en-US" sz="4000" dirty="0" smtClean="0"/>
              <a:t>預期效果</a:t>
            </a:r>
            <a:endParaRPr lang="en-US" sz="4000"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14</a:t>
            </a:fld>
            <a:endParaRPr lang="en-US"/>
          </a:p>
        </p:txBody>
      </p:sp>
      <p:sp>
        <p:nvSpPr>
          <p:cNvPr id="3" name="Content Placeholder 2"/>
          <p:cNvSpPr>
            <a:spLocks noGrp="1"/>
          </p:cNvSpPr>
          <p:nvPr>
            <p:ph sz="quarter" idx="13"/>
          </p:nvPr>
        </p:nvSpPr>
        <p:spPr>
          <a:xfrm>
            <a:off x="502920" y="1447800"/>
            <a:ext cx="8183880" cy="3581400"/>
          </a:xfrm>
        </p:spPr>
        <p:txBody>
          <a:bodyPr>
            <a:normAutofit/>
          </a:bodyPr>
          <a:lstStyle/>
          <a:p>
            <a:r>
              <a:rPr lang="zh-TW" altLang="en-US" sz="3200" dirty="0" smtClean="0"/>
              <a:t>學生有較多的時間課前準備，找出不了解的地方，掌握自己的學習速度，進而增進學習效果</a:t>
            </a:r>
            <a:endParaRPr lang="en-US" altLang="zh-TW" sz="3200" dirty="0" smtClean="0"/>
          </a:p>
          <a:p>
            <a:r>
              <a:rPr lang="zh-TW" altLang="en-US" sz="3200" dirty="0"/>
              <a:t>提升學習動機</a:t>
            </a:r>
            <a:endParaRPr lang="en-US" altLang="zh-TW" sz="3200" dirty="0"/>
          </a:p>
          <a:p>
            <a:r>
              <a:rPr lang="zh-TW" altLang="en-US" sz="3200" dirty="0" smtClean="0"/>
              <a:t>提高出席率及學習興趣</a:t>
            </a:r>
            <a:endParaRPr lang="en-US" sz="3200" dirty="0" smtClean="0"/>
          </a:p>
        </p:txBody>
      </p:sp>
      <p:sp>
        <p:nvSpPr>
          <p:cNvPr id="4" name="Footer Placeholder 3"/>
          <p:cNvSpPr>
            <a:spLocks noGrp="1"/>
          </p:cNvSpPr>
          <p:nvPr>
            <p:ph type="ftr" sz="quarter" idx="11"/>
          </p:nvPr>
        </p:nvSpPr>
        <p:spPr/>
        <p:txBody>
          <a:bodyPr/>
          <a:lstStyle/>
          <a:p>
            <a:r>
              <a:rPr lang="en-US" altLang="zh-TW" smtClean="0"/>
              <a:t>2013</a:t>
            </a:r>
            <a:r>
              <a:rPr lang="zh-TW" altLang="en-US" smtClean="0"/>
              <a:t>美東中文學校年會</a:t>
            </a:r>
            <a:endParaRPr lang="en-US"/>
          </a:p>
        </p:txBody>
      </p:sp>
    </p:spTree>
    <p:extLst>
      <p:ext uri="{BB962C8B-B14F-4D97-AF65-F5344CB8AC3E}">
        <p14:creationId xmlns="" xmlns:p14="http://schemas.microsoft.com/office/powerpoint/2010/main" val="35057821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639762"/>
          </a:xfrm>
        </p:spPr>
        <p:txBody>
          <a:bodyPr/>
          <a:lstStyle/>
          <a:p>
            <a:pPr algn="ctr"/>
            <a:r>
              <a:rPr lang="zh-TW" altLang="en-US" sz="3200" dirty="0" smtClean="0"/>
              <a:t>預期效果</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15</a:t>
            </a:fld>
            <a:endParaRPr lang="en-US"/>
          </a:p>
        </p:txBody>
      </p:sp>
      <p:sp>
        <p:nvSpPr>
          <p:cNvPr id="3" name="Content Placeholder 2"/>
          <p:cNvSpPr>
            <a:spLocks noGrp="1"/>
          </p:cNvSpPr>
          <p:nvPr>
            <p:ph sz="quarter" idx="13"/>
          </p:nvPr>
        </p:nvSpPr>
        <p:spPr>
          <a:xfrm>
            <a:off x="502920" y="1219200"/>
            <a:ext cx="8183880" cy="4724400"/>
          </a:xfrm>
        </p:spPr>
        <p:txBody>
          <a:bodyPr>
            <a:normAutofit/>
          </a:bodyPr>
          <a:lstStyle/>
          <a:p>
            <a:r>
              <a:rPr lang="en-US" sz="2400" dirty="0" smtClean="0"/>
              <a:t>Students spend more time on task than listening to a lecture</a:t>
            </a:r>
          </a:p>
          <a:p>
            <a:r>
              <a:rPr lang="en-US" sz="2400" dirty="0" smtClean="0"/>
              <a:t>Students spend more time on content they know the least</a:t>
            </a:r>
          </a:p>
          <a:p>
            <a:r>
              <a:rPr lang="en-US" sz="2400" dirty="0" smtClean="0"/>
              <a:t>Students learn by doing</a:t>
            </a:r>
          </a:p>
          <a:p>
            <a:r>
              <a:rPr lang="en-US" sz="2400" dirty="0" smtClean="0"/>
              <a:t>Students can prove mastery quickly and move on</a:t>
            </a:r>
          </a:p>
          <a:p>
            <a:r>
              <a:rPr lang="en-US" sz="2400" dirty="0" smtClean="0"/>
              <a:t>Students get more individual help and develop relationships with faculty</a:t>
            </a:r>
          </a:p>
          <a:p>
            <a:r>
              <a:rPr lang="en-US" sz="2400" dirty="0" smtClean="0"/>
              <a:t>Grades and mastery improve (from 40% to 70% pass rate for one study)</a:t>
            </a:r>
          </a:p>
          <a:p>
            <a:r>
              <a:rPr lang="en-US" sz="2400" dirty="0" smtClean="0"/>
              <a:t>Lower cost per student (30% savings for one school)</a:t>
            </a:r>
          </a:p>
          <a:p>
            <a:pPr marL="0" indent="0">
              <a:buNone/>
            </a:pPr>
            <a:endParaRPr lang="en-US" dirty="0"/>
          </a:p>
        </p:txBody>
      </p:sp>
      <p:sp>
        <p:nvSpPr>
          <p:cNvPr id="4" name="Footer Placeholder 3"/>
          <p:cNvSpPr>
            <a:spLocks noGrp="1"/>
          </p:cNvSpPr>
          <p:nvPr>
            <p:ph type="ftr" sz="quarter" idx="11"/>
          </p:nvPr>
        </p:nvSpPr>
        <p:spPr/>
        <p:txBody>
          <a:bodyPr/>
          <a:lstStyle/>
          <a:p>
            <a:r>
              <a:rPr lang="en-US" altLang="zh-TW" smtClean="0"/>
              <a:t>2013</a:t>
            </a:r>
            <a:r>
              <a:rPr lang="zh-TW" altLang="en-US" smtClean="0"/>
              <a:t>美東中文學校年會</a:t>
            </a:r>
            <a:endParaRPr lang="en-US"/>
          </a:p>
        </p:txBody>
      </p:sp>
    </p:spTree>
    <p:extLst>
      <p:ext uri="{BB962C8B-B14F-4D97-AF65-F5344CB8AC3E}">
        <p14:creationId xmlns="" xmlns:p14="http://schemas.microsoft.com/office/powerpoint/2010/main" val="225993733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639762"/>
          </a:xfrm>
        </p:spPr>
        <p:txBody>
          <a:bodyPr/>
          <a:lstStyle/>
          <a:p>
            <a:r>
              <a:rPr lang="en-US" dirty="0" smtClean="0"/>
              <a:t>More results of flipping</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16</a:t>
            </a:fld>
            <a:endParaRPr lang="en-US"/>
          </a:p>
        </p:txBody>
      </p:sp>
      <p:sp>
        <p:nvSpPr>
          <p:cNvPr id="3" name="Content Placeholder 2"/>
          <p:cNvSpPr>
            <a:spLocks noGrp="1"/>
          </p:cNvSpPr>
          <p:nvPr>
            <p:ph sz="quarter" idx="13"/>
          </p:nvPr>
        </p:nvSpPr>
        <p:spPr>
          <a:xfrm>
            <a:off x="609600" y="914400"/>
            <a:ext cx="7924800" cy="4800600"/>
          </a:xfrm>
        </p:spPr>
        <p:txBody>
          <a:bodyPr>
            <a:normAutofit/>
          </a:bodyPr>
          <a:lstStyle/>
          <a:p>
            <a:r>
              <a:rPr lang="en-US" sz="3200" dirty="0" smtClean="0"/>
              <a:t>How do you spend your time?</a:t>
            </a:r>
          </a:p>
          <a:p>
            <a:pPr lvl="1"/>
            <a:r>
              <a:rPr lang="en-US" sz="3200" dirty="0" smtClean="0"/>
              <a:t>Less prep time for lecture</a:t>
            </a:r>
          </a:p>
          <a:p>
            <a:pPr lvl="1"/>
            <a:r>
              <a:rPr lang="en-US" sz="3200" dirty="0" smtClean="0"/>
              <a:t>More time interacting with students</a:t>
            </a:r>
          </a:p>
          <a:p>
            <a:pPr lvl="1"/>
            <a:r>
              <a:rPr lang="en-US" sz="3200" dirty="0" smtClean="0"/>
              <a:t>More time supervising lab assistants</a:t>
            </a:r>
          </a:p>
          <a:p>
            <a:pPr lvl="1"/>
            <a:r>
              <a:rPr lang="en-US" sz="3200" dirty="0" smtClean="0"/>
              <a:t>Less time grading homework/quizzes/exams</a:t>
            </a:r>
          </a:p>
          <a:p>
            <a:pPr lvl="1"/>
            <a:r>
              <a:rPr lang="en-US" sz="3200" dirty="0" smtClean="0"/>
              <a:t>Less “stand and deliver” and more “one on one”</a:t>
            </a:r>
            <a:endParaRPr lang="en-US" sz="3200" dirty="0"/>
          </a:p>
        </p:txBody>
      </p:sp>
      <p:sp>
        <p:nvSpPr>
          <p:cNvPr id="4" name="Footer Placeholder 3"/>
          <p:cNvSpPr>
            <a:spLocks noGrp="1"/>
          </p:cNvSpPr>
          <p:nvPr>
            <p:ph type="ftr" sz="quarter" idx="11"/>
          </p:nvPr>
        </p:nvSpPr>
        <p:spPr/>
        <p:txBody>
          <a:bodyPr/>
          <a:lstStyle/>
          <a:p>
            <a:r>
              <a:rPr lang="en-US" altLang="zh-TW" smtClean="0"/>
              <a:t>2013</a:t>
            </a:r>
            <a:r>
              <a:rPr lang="zh-TW" altLang="en-US" smtClean="0"/>
              <a:t>美東中文學校年會</a:t>
            </a:r>
            <a:endParaRPr lang="en-US"/>
          </a:p>
        </p:txBody>
      </p:sp>
    </p:spTree>
    <p:extLst>
      <p:ext uri="{BB962C8B-B14F-4D97-AF65-F5344CB8AC3E}">
        <p14:creationId xmlns="" xmlns:p14="http://schemas.microsoft.com/office/powerpoint/2010/main" val="130172725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zh-TW" altLang="en-US" sz="4000" dirty="0" smtClean="0"/>
              <a:t>易位教學</a:t>
            </a:r>
            <a:endParaRPr lang="en-US" sz="4000" dirty="0"/>
          </a:p>
        </p:txBody>
      </p:sp>
      <p:sp>
        <p:nvSpPr>
          <p:cNvPr id="3" name="Footer Placeholder 2"/>
          <p:cNvSpPr>
            <a:spLocks noGrp="1"/>
          </p:cNvSpPr>
          <p:nvPr>
            <p:ph type="ftr" sz="quarter" idx="11"/>
          </p:nvPr>
        </p:nvSpPr>
        <p:spPr/>
        <p:txBody>
          <a:bodyPr/>
          <a:lstStyle/>
          <a:p>
            <a:r>
              <a:rPr lang="en-US" altLang="zh-TW" smtClean="0"/>
              <a:t>2013</a:t>
            </a:r>
            <a:r>
              <a:rPr lang="zh-TW" altLang="en-US" smtClean="0"/>
              <a:t>美東中文學校年會</a:t>
            </a:r>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17</a:t>
            </a:fld>
            <a:endParaRPr lang="en-US"/>
          </a:p>
        </p:txBody>
      </p:sp>
      <p:sp>
        <p:nvSpPr>
          <p:cNvPr id="5" name="Content Placeholder 4"/>
          <p:cNvSpPr>
            <a:spLocks noGrp="1"/>
          </p:cNvSpPr>
          <p:nvPr>
            <p:ph sz="quarter" idx="13"/>
          </p:nvPr>
        </p:nvSpPr>
        <p:spPr/>
        <p:txBody>
          <a:bodyPr>
            <a:normAutofit/>
          </a:bodyPr>
          <a:lstStyle/>
          <a:p>
            <a:r>
              <a:rPr lang="zh-TW" altLang="en-US" sz="3600" smtClean="0"/>
              <a:t>說的容易，做得到嗎？</a:t>
            </a:r>
            <a:endParaRPr lang="en-US" sz="3600" dirty="0"/>
          </a:p>
        </p:txBody>
      </p:sp>
    </p:spTree>
    <p:extLst>
      <p:ext uri="{BB962C8B-B14F-4D97-AF65-F5344CB8AC3E}">
        <p14:creationId xmlns="" xmlns:p14="http://schemas.microsoft.com/office/powerpoint/2010/main" val="232291056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09600" y="274638"/>
            <a:ext cx="7924800" cy="715962"/>
          </a:xfrm>
        </p:spPr>
        <p:txBody>
          <a:bodyPr/>
          <a:lstStyle/>
          <a:p>
            <a:pPr algn="ctr"/>
            <a:r>
              <a:rPr lang="zh-TW" altLang="en-US" dirty="0" smtClean="0"/>
              <a:t>想法策略</a:t>
            </a:r>
            <a:r>
              <a:rPr lang="en-US" dirty="0" smtClean="0"/>
              <a:t>	</a:t>
            </a:r>
            <a:endParaRPr lang="en-US" dirty="0"/>
          </a:p>
        </p:txBody>
      </p:sp>
      <p:sp>
        <p:nvSpPr>
          <p:cNvPr id="5" name="Content Placeholder 4"/>
          <p:cNvSpPr>
            <a:spLocks noGrp="1"/>
          </p:cNvSpPr>
          <p:nvPr>
            <p:ph idx="4294967295"/>
          </p:nvPr>
        </p:nvSpPr>
        <p:spPr>
          <a:xfrm>
            <a:off x="857251" y="1295400"/>
            <a:ext cx="7404653" cy="4267200"/>
          </a:xfrm>
          <a:prstGeom prst="rect">
            <a:avLst/>
          </a:prstGeom>
        </p:spPr>
        <p:txBody>
          <a:bodyPr>
            <a:normAutofit/>
          </a:bodyPr>
          <a:lstStyle/>
          <a:p>
            <a:r>
              <a:rPr lang="zh-TW" altLang="en-US" sz="2800" dirty="0" smtClean="0"/>
              <a:t>不必全部都做 </a:t>
            </a:r>
            <a:r>
              <a:rPr lang="en-US" altLang="zh-TW" sz="2800" dirty="0" smtClean="0"/>
              <a:t>(</a:t>
            </a:r>
            <a:r>
              <a:rPr lang="zh-TW" altLang="en-US" sz="2800" dirty="0" smtClean="0"/>
              <a:t>學生已經會的就不必重複，但要引導他們</a:t>
            </a:r>
            <a:r>
              <a:rPr lang="en-US" altLang="zh-TW" sz="2800" dirty="0" smtClean="0"/>
              <a:t> reinforce </a:t>
            </a:r>
            <a:r>
              <a:rPr lang="zh-TW" altLang="en-US" sz="2800" dirty="0" smtClean="0"/>
              <a:t>及 </a:t>
            </a:r>
            <a:r>
              <a:rPr lang="en-US" altLang="zh-TW" sz="2800" dirty="0" smtClean="0"/>
              <a:t>apply)</a:t>
            </a:r>
            <a:endParaRPr lang="en-US" sz="2800" dirty="0" smtClean="0"/>
          </a:p>
          <a:p>
            <a:r>
              <a:rPr lang="zh-TW" altLang="en-US" sz="2800" dirty="0" smtClean="0"/>
              <a:t>以現成的影音材料做基礎 </a:t>
            </a:r>
            <a:r>
              <a:rPr lang="en-US" altLang="zh-TW" sz="2800" dirty="0" smtClean="0"/>
              <a:t>(YouTube and Khan Academy)</a:t>
            </a:r>
            <a:endParaRPr lang="en-US" sz="2800" dirty="0" smtClean="0"/>
          </a:p>
          <a:p>
            <a:r>
              <a:rPr lang="zh-TW" altLang="en-US" sz="2800" dirty="0" smtClean="0"/>
              <a:t>要求學生以他們自己的話說出所學</a:t>
            </a:r>
            <a:r>
              <a:rPr lang="en-US" sz="2800" dirty="0" smtClean="0"/>
              <a:t> (Showme.com/learn)</a:t>
            </a:r>
          </a:p>
          <a:p>
            <a:r>
              <a:rPr lang="zh-TW" altLang="en-US" sz="2800" dirty="0" smtClean="0"/>
              <a:t>鼓勵學生互相學習</a:t>
            </a:r>
            <a:r>
              <a:rPr lang="en-US" sz="2800" dirty="0" smtClean="0"/>
              <a:t> (ScreenChomp.com) </a:t>
            </a:r>
          </a:p>
          <a:p>
            <a:r>
              <a:rPr lang="zh-TW" altLang="en-US" sz="2800" dirty="0" smtClean="0"/>
              <a:t>確定達到學習目標了再向前走</a:t>
            </a:r>
            <a:r>
              <a:rPr lang="en-US" sz="2800" dirty="0" smtClean="0"/>
              <a:t> </a:t>
            </a:r>
          </a:p>
        </p:txBody>
      </p:sp>
      <p:sp>
        <p:nvSpPr>
          <p:cNvPr id="2" name="Footer Placeholder 1"/>
          <p:cNvSpPr>
            <a:spLocks noGrp="1"/>
          </p:cNvSpPr>
          <p:nvPr>
            <p:ph type="ftr" sz="quarter" idx="11"/>
          </p:nvPr>
        </p:nvSpPr>
        <p:spPr/>
        <p:txBody>
          <a:bodyPr/>
          <a:lstStyle/>
          <a:p>
            <a:r>
              <a:rPr lang="en-US" altLang="zh-TW" smtClean="0"/>
              <a:t>2013</a:t>
            </a:r>
            <a:r>
              <a:rPr lang="zh-TW" altLang="en-US" smtClean="0"/>
              <a:t>美東中文學校年會</a:t>
            </a:r>
            <a:endParaRPr lang="en-US"/>
          </a:p>
        </p:txBody>
      </p:sp>
      <p:sp>
        <p:nvSpPr>
          <p:cNvPr id="3" name="Slide Number Placeholder 2"/>
          <p:cNvSpPr>
            <a:spLocks noGrp="1"/>
          </p:cNvSpPr>
          <p:nvPr>
            <p:ph type="sldNum" sz="quarter" idx="12"/>
          </p:nvPr>
        </p:nvSpPr>
        <p:spPr/>
        <p:txBody>
          <a:bodyPr/>
          <a:lstStyle/>
          <a:p>
            <a:fld id="{B6F15528-21DE-4FAA-801E-634DDDAF4B2B}" type="slidenum">
              <a:rPr lang="en-US" smtClean="0"/>
              <a:pPr/>
              <a:t>18</a:t>
            </a:fld>
            <a:endParaRPr lang="en-US"/>
          </a:p>
        </p:txBody>
      </p:sp>
    </p:spTree>
    <p:extLst>
      <p:ext uri="{BB962C8B-B14F-4D97-AF65-F5344CB8AC3E}">
        <p14:creationId xmlns="" xmlns:p14="http://schemas.microsoft.com/office/powerpoint/2010/main" val="146021148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715962"/>
          </a:xfrm>
        </p:spPr>
        <p:txBody>
          <a:bodyPr>
            <a:normAutofit/>
          </a:bodyPr>
          <a:lstStyle/>
          <a:p>
            <a:pPr algn="ctr"/>
            <a:r>
              <a:rPr lang="zh-TW" altLang="en-US" sz="3600" dirty="0" smtClean="0"/>
              <a:t>怎麼做？</a:t>
            </a:r>
            <a:endParaRPr lang="en-US" sz="3600"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19</a:t>
            </a:fld>
            <a:endParaRPr lang="en-US"/>
          </a:p>
        </p:txBody>
      </p:sp>
      <p:sp>
        <p:nvSpPr>
          <p:cNvPr id="3" name="Content Placeholder 2"/>
          <p:cNvSpPr>
            <a:spLocks noGrp="1"/>
          </p:cNvSpPr>
          <p:nvPr>
            <p:ph sz="quarter" idx="13"/>
          </p:nvPr>
        </p:nvSpPr>
        <p:spPr>
          <a:xfrm>
            <a:off x="609600" y="1295400"/>
            <a:ext cx="7924800" cy="4648200"/>
          </a:xfrm>
        </p:spPr>
        <p:txBody>
          <a:bodyPr>
            <a:noAutofit/>
          </a:bodyPr>
          <a:lstStyle/>
          <a:p>
            <a:r>
              <a:rPr lang="en-US" sz="3600" dirty="0" smtClean="0"/>
              <a:t>Provide a learning path for students to follow</a:t>
            </a:r>
          </a:p>
          <a:p>
            <a:r>
              <a:rPr lang="en-US" sz="3600" dirty="0" smtClean="0"/>
              <a:t>Provide tools students need</a:t>
            </a:r>
          </a:p>
          <a:p>
            <a:r>
              <a:rPr lang="en-US" sz="3600" dirty="0" smtClean="0"/>
              <a:t>Be available to help</a:t>
            </a:r>
          </a:p>
          <a:p>
            <a:r>
              <a:rPr lang="en-US" sz="3600" dirty="0"/>
              <a:t>Reward those who accept responsibility</a:t>
            </a:r>
          </a:p>
          <a:p>
            <a:r>
              <a:rPr lang="en-US" sz="3600" dirty="0" smtClean="0"/>
              <a:t>Expect students to contribute to others</a:t>
            </a:r>
            <a:endParaRPr lang="en-US" sz="3600" dirty="0"/>
          </a:p>
        </p:txBody>
      </p:sp>
      <p:sp>
        <p:nvSpPr>
          <p:cNvPr id="4" name="Footer Placeholder 3"/>
          <p:cNvSpPr>
            <a:spLocks noGrp="1"/>
          </p:cNvSpPr>
          <p:nvPr>
            <p:ph type="ftr" sz="quarter" idx="11"/>
          </p:nvPr>
        </p:nvSpPr>
        <p:spPr/>
        <p:txBody>
          <a:bodyPr/>
          <a:lstStyle/>
          <a:p>
            <a:r>
              <a:rPr lang="en-US" altLang="zh-TW" smtClean="0"/>
              <a:t>2013</a:t>
            </a:r>
            <a:r>
              <a:rPr lang="zh-TW" altLang="en-US" smtClean="0"/>
              <a:t>美東中文學校年會</a:t>
            </a:r>
            <a:endParaRPr lang="en-US"/>
          </a:p>
        </p:txBody>
      </p:sp>
    </p:spTree>
    <p:extLst>
      <p:ext uri="{BB962C8B-B14F-4D97-AF65-F5344CB8AC3E}">
        <p14:creationId xmlns="" xmlns:p14="http://schemas.microsoft.com/office/powerpoint/2010/main" val="80591421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715962"/>
          </a:xfrm>
        </p:spPr>
        <p:txBody>
          <a:bodyPr>
            <a:normAutofit/>
          </a:bodyPr>
          <a:lstStyle/>
          <a:p>
            <a:pPr algn="ctr"/>
            <a:r>
              <a:rPr lang="zh-TW" altLang="en-US" sz="3200" dirty="0" smtClean="0"/>
              <a:t>怎麼做？</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20</a:t>
            </a:fld>
            <a:endParaRPr lang="en-US"/>
          </a:p>
        </p:txBody>
      </p:sp>
      <p:sp>
        <p:nvSpPr>
          <p:cNvPr id="3" name="Content Placeholder 2"/>
          <p:cNvSpPr>
            <a:spLocks noGrp="1"/>
          </p:cNvSpPr>
          <p:nvPr>
            <p:ph sz="quarter" idx="13"/>
          </p:nvPr>
        </p:nvSpPr>
        <p:spPr>
          <a:xfrm>
            <a:off x="609600" y="990600"/>
            <a:ext cx="7924800" cy="4724400"/>
          </a:xfrm>
        </p:spPr>
        <p:txBody>
          <a:bodyPr>
            <a:normAutofit/>
          </a:bodyPr>
          <a:lstStyle/>
          <a:p>
            <a:r>
              <a:rPr lang="en-US" sz="3200" dirty="0"/>
              <a:t>V</a:t>
            </a:r>
            <a:r>
              <a:rPr lang="en-US" sz="3200" dirty="0" smtClean="0"/>
              <a:t>ideos of lectures and explanations</a:t>
            </a:r>
          </a:p>
          <a:p>
            <a:r>
              <a:rPr lang="en-US" sz="3200" dirty="0"/>
              <a:t>Interactive computer </a:t>
            </a:r>
            <a:r>
              <a:rPr lang="en-US" sz="3200" dirty="0" smtClean="0"/>
              <a:t>software</a:t>
            </a:r>
            <a:endParaRPr lang="en-US" sz="3200" dirty="0"/>
          </a:p>
          <a:p>
            <a:r>
              <a:rPr lang="en-US" sz="3200" dirty="0" smtClean="0"/>
              <a:t>Diagnostic </a:t>
            </a:r>
            <a:r>
              <a:rPr lang="en-US" sz="3200" dirty="0"/>
              <a:t>assessments</a:t>
            </a:r>
          </a:p>
          <a:p>
            <a:r>
              <a:rPr lang="en-US" sz="3200" dirty="0" smtClean="0"/>
              <a:t>Online practice quizzes (large database)</a:t>
            </a:r>
          </a:p>
          <a:p>
            <a:r>
              <a:rPr lang="en-US" sz="3200" dirty="0" smtClean="0"/>
              <a:t>Computerized grading with instant feedback</a:t>
            </a:r>
          </a:p>
          <a:p>
            <a:pPr lvl="1"/>
            <a:r>
              <a:rPr lang="en-US" sz="3200" dirty="0" smtClean="0"/>
              <a:t>Offload grading to technology</a:t>
            </a:r>
          </a:p>
          <a:p>
            <a:r>
              <a:rPr lang="en-US" sz="3200" dirty="0" smtClean="0"/>
              <a:t>On-demand content when student is stuck</a:t>
            </a:r>
          </a:p>
          <a:p>
            <a:endParaRPr lang="en-US" dirty="0"/>
          </a:p>
        </p:txBody>
      </p:sp>
      <p:sp>
        <p:nvSpPr>
          <p:cNvPr id="4" name="Footer Placeholder 3"/>
          <p:cNvSpPr>
            <a:spLocks noGrp="1"/>
          </p:cNvSpPr>
          <p:nvPr>
            <p:ph type="ftr" sz="quarter" idx="11"/>
          </p:nvPr>
        </p:nvSpPr>
        <p:spPr/>
        <p:txBody>
          <a:bodyPr/>
          <a:lstStyle/>
          <a:p>
            <a:r>
              <a:rPr lang="en-US" altLang="zh-TW" smtClean="0"/>
              <a:t>2013</a:t>
            </a:r>
            <a:r>
              <a:rPr lang="zh-TW" altLang="en-US" smtClean="0"/>
              <a:t>美東中文學校年會</a:t>
            </a:r>
            <a:endParaRPr lang="en-US"/>
          </a:p>
        </p:txBody>
      </p:sp>
    </p:spTree>
    <p:extLst>
      <p:ext uri="{BB962C8B-B14F-4D97-AF65-F5344CB8AC3E}">
        <p14:creationId xmlns="" xmlns:p14="http://schemas.microsoft.com/office/powerpoint/2010/main" val="322489745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03650" y="365126"/>
            <a:ext cx="4711700" cy="1325563"/>
          </a:xfrm>
        </p:spPr>
        <p:txBody>
          <a:bodyPr>
            <a:normAutofit/>
          </a:bodyPr>
          <a:lstStyle/>
          <a:p>
            <a:pPr algn="ctr"/>
            <a:r>
              <a:rPr lang="zh-TW" altLang="en-US" sz="5400" dirty="0" smtClean="0"/>
              <a:t>易位時機</a:t>
            </a:r>
            <a:endParaRPr lang="en-US" sz="5400" dirty="0"/>
          </a:p>
        </p:txBody>
      </p:sp>
      <p:sp>
        <p:nvSpPr>
          <p:cNvPr id="13" name="Content Placeholder 12"/>
          <p:cNvSpPr>
            <a:spLocks noGrp="1"/>
          </p:cNvSpPr>
          <p:nvPr>
            <p:ph idx="4294967295"/>
          </p:nvPr>
        </p:nvSpPr>
        <p:spPr>
          <a:xfrm>
            <a:off x="3803651" y="1995488"/>
            <a:ext cx="5086350" cy="2652712"/>
          </a:xfrm>
          <a:prstGeom prst="rect">
            <a:avLst/>
          </a:prstGeom>
        </p:spPr>
        <p:txBody>
          <a:bodyPr>
            <a:normAutofit/>
          </a:bodyPr>
          <a:lstStyle/>
          <a:p>
            <a:r>
              <a:rPr lang="zh-TW" altLang="en-US" sz="4000" dirty="0" smtClean="0"/>
              <a:t>不容易懂的知識</a:t>
            </a:r>
            <a:endParaRPr lang="en-US" sz="4000" dirty="0" smtClean="0"/>
          </a:p>
          <a:p>
            <a:r>
              <a:rPr lang="zh-TW" altLang="en-US" sz="4000" dirty="0" smtClean="0"/>
              <a:t>重要基本概念</a:t>
            </a:r>
            <a:endParaRPr lang="en-US" sz="4000" dirty="0" smtClean="0"/>
          </a:p>
          <a:p>
            <a:r>
              <a:rPr lang="zh-TW" altLang="en-US" sz="4000" dirty="0" smtClean="0"/>
              <a:t>枯燥乏味的內容</a:t>
            </a:r>
            <a:endParaRPr lang="en-US" sz="4000" dirty="0" smtClean="0"/>
          </a:p>
        </p:txBody>
      </p:sp>
      <p:pic>
        <p:nvPicPr>
          <p:cNvPr id="3" name="Picture 2"/>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248228" y="340412"/>
            <a:ext cx="3088095" cy="6176191"/>
          </a:xfrm>
          <a:prstGeom prst="rect">
            <a:avLst/>
          </a:prstGeom>
          <a:ln>
            <a:noFill/>
          </a:ln>
          <a:effectLst>
            <a:softEdge rad="112500"/>
          </a:effectLst>
        </p:spPr>
      </p:pic>
      <p:sp>
        <p:nvSpPr>
          <p:cNvPr id="4" name="Footer Placeholder 3"/>
          <p:cNvSpPr>
            <a:spLocks noGrp="1"/>
          </p:cNvSpPr>
          <p:nvPr>
            <p:ph type="ftr" sz="quarter" idx="11"/>
          </p:nvPr>
        </p:nvSpPr>
        <p:spPr/>
        <p:txBody>
          <a:bodyPr/>
          <a:lstStyle/>
          <a:p>
            <a:r>
              <a:rPr lang="en-US" altLang="zh-TW" smtClean="0"/>
              <a:t>2013</a:t>
            </a:r>
            <a:r>
              <a:rPr lang="zh-TW" altLang="en-US" smtClean="0"/>
              <a:t>美東中文學校年會</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21</a:t>
            </a:fld>
            <a:endParaRPr lang="en-US"/>
          </a:p>
        </p:txBody>
      </p:sp>
    </p:spTree>
    <p:extLst>
      <p:ext uri="{BB962C8B-B14F-4D97-AF65-F5344CB8AC3E}">
        <p14:creationId xmlns="" xmlns:p14="http://schemas.microsoft.com/office/powerpoint/2010/main" val="155218308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792162"/>
          </a:xfrm>
        </p:spPr>
        <p:txBody>
          <a:bodyPr>
            <a:normAutofit/>
          </a:bodyPr>
          <a:lstStyle/>
          <a:p>
            <a:pPr algn="ctr"/>
            <a:r>
              <a:rPr lang="zh-TW" altLang="en-US" sz="4400" dirty="0" smtClean="0"/>
              <a:t>共同合作及建立軟實力</a:t>
            </a:r>
            <a:endParaRPr lang="en-US" sz="4400" dirty="0"/>
          </a:p>
        </p:txBody>
      </p:sp>
      <p:sp>
        <p:nvSpPr>
          <p:cNvPr id="3" name="Content Placeholder 2"/>
          <p:cNvSpPr>
            <a:spLocks noGrp="1"/>
          </p:cNvSpPr>
          <p:nvPr>
            <p:ph idx="4294967295"/>
          </p:nvPr>
        </p:nvSpPr>
        <p:spPr>
          <a:xfrm>
            <a:off x="857251" y="1524000"/>
            <a:ext cx="7404653" cy="5029200"/>
          </a:xfrm>
          <a:prstGeom prst="rect">
            <a:avLst/>
          </a:prstGeom>
        </p:spPr>
        <p:txBody>
          <a:bodyPr>
            <a:normAutofit/>
          </a:bodyPr>
          <a:lstStyle/>
          <a:p>
            <a:pPr marL="228600" lvl="1">
              <a:spcBef>
                <a:spcPts val="1000"/>
              </a:spcBef>
            </a:pPr>
            <a:r>
              <a:rPr lang="zh-TW" altLang="en-US" sz="4000" dirty="0" smtClean="0"/>
              <a:t>小組工作</a:t>
            </a:r>
            <a:r>
              <a:rPr lang="en-US" altLang="zh-TW" sz="4000" dirty="0" smtClean="0"/>
              <a:t> (g</a:t>
            </a:r>
            <a:r>
              <a:rPr lang="en-US" sz="4000" dirty="0" smtClean="0"/>
              <a:t>roup projects)</a:t>
            </a:r>
          </a:p>
          <a:p>
            <a:pPr marL="228600" lvl="1">
              <a:spcBef>
                <a:spcPts val="1000"/>
              </a:spcBef>
            </a:pPr>
            <a:r>
              <a:rPr lang="zh-TW" altLang="en-US" sz="4000" dirty="0" smtClean="0"/>
              <a:t>小老師知識及經驗分享</a:t>
            </a:r>
            <a:r>
              <a:rPr lang="en-US" sz="4000" dirty="0" smtClean="0"/>
              <a:t> </a:t>
            </a:r>
            <a:endParaRPr lang="en-US" sz="4000" dirty="0"/>
          </a:p>
          <a:p>
            <a:pPr marL="228600" lvl="1">
              <a:spcBef>
                <a:spcPts val="1000"/>
              </a:spcBef>
            </a:pPr>
            <a:r>
              <a:rPr lang="zh-TW" altLang="en-US" sz="4000" dirty="0" smtClean="0"/>
              <a:t>幫忙學生消化，吸收，加強</a:t>
            </a:r>
            <a:r>
              <a:rPr lang="en-US" altLang="zh-TW" sz="4000" dirty="0" smtClean="0"/>
              <a:t>(reinforce)</a:t>
            </a:r>
            <a:r>
              <a:rPr lang="zh-TW" altLang="en-US" sz="4000" dirty="0" smtClean="0"/>
              <a:t>，應用</a:t>
            </a:r>
            <a:r>
              <a:rPr lang="en-US" altLang="zh-TW" sz="4000" dirty="0" smtClean="0"/>
              <a:t> (apply)</a:t>
            </a:r>
            <a:r>
              <a:rPr lang="zh-TW" altLang="en-US" sz="4000" dirty="0" smtClean="0"/>
              <a:t> 所學</a:t>
            </a:r>
            <a:r>
              <a:rPr lang="en-US" sz="4000" dirty="0" smtClean="0"/>
              <a:t> </a:t>
            </a:r>
          </a:p>
          <a:p>
            <a:pPr marL="228600" lvl="1">
              <a:spcBef>
                <a:spcPts val="1000"/>
              </a:spcBef>
            </a:pPr>
            <a:r>
              <a:rPr lang="zh-TW" altLang="en-US" sz="4000" dirty="0" smtClean="0"/>
              <a:t>軟實力的學習與應用</a:t>
            </a:r>
            <a:r>
              <a:rPr lang="en-US" sz="4000" dirty="0" smtClean="0"/>
              <a:t> </a:t>
            </a:r>
            <a:endParaRPr lang="en-US" sz="4000" dirty="0"/>
          </a:p>
          <a:p>
            <a:endParaRPr lang="en-US" sz="2400" dirty="0"/>
          </a:p>
          <a:p>
            <a:endParaRPr lang="en-US" sz="2400" dirty="0"/>
          </a:p>
        </p:txBody>
      </p:sp>
      <p:sp>
        <p:nvSpPr>
          <p:cNvPr id="5" name="Rectangle 4"/>
          <p:cNvSpPr/>
          <p:nvPr/>
        </p:nvSpPr>
        <p:spPr>
          <a:xfrm>
            <a:off x="0" y="0"/>
            <a:ext cx="9144000" cy="6858000"/>
          </a:xfrm>
          <a:prstGeom prst="rect">
            <a:avLst/>
          </a:prstGeom>
          <a:noFill/>
          <a:ln w="1905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ooter Placeholder 3"/>
          <p:cNvSpPr>
            <a:spLocks noGrp="1"/>
          </p:cNvSpPr>
          <p:nvPr>
            <p:ph type="ftr" sz="quarter" idx="11"/>
          </p:nvPr>
        </p:nvSpPr>
        <p:spPr/>
        <p:txBody>
          <a:bodyPr/>
          <a:lstStyle/>
          <a:p>
            <a:r>
              <a:rPr lang="en-US" altLang="zh-TW" smtClean="0"/>
              <a:t>2013</a:t>
            </a:r>
            <a:r>
              <a:rPr lang="zh-TW" altLang="en-US" smtClean="0"/>
              <a:t>美東中文學校年會</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22</a:t>
            </a:fld>
            <a:endParaRPr lang="en-US"/>
          </a:p>
        </p:txBody>
      </p:sp>
    </p:spTree>
    <p:extLst>
      <p:ext uri="{BB962C8B-B14F-4D97-AF65-F5344CB8AC3E}">
        <p14:creationId xmlns="" xmlns:p14="http://schemas.microsoft.com/office/powerpoint/2010/main" val="128330907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639762"/>
          </a:xfrm>
        </p:spPr>
        <p:txBody>
          <a:bodyPr/>
          <a:lstStyle/>
          <a:p>
            <a:pPr algn="ctr"/>
            <a:r>
              <a:rPr lang="zh-TW" altLang="en-US" sz="4400" dirty="0" smtClean="0"/>
              <a:t>保證成功嗎？</a:t>
            </a:r>
            <a:endParaRPr lang="en-US" sz="4400"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23</a:t>
            </a:fld>
            <a:endParaRPr lang="en-US"/>
          </a:p>
        </p:txBody>
      </p:sp>
      <p:sp>
        <p:nvSpPr>
          <p:cNvPr id="3" name="Content Placeholder 2"/>
          <p:cNvSpPr>
            <a:spLocks noGrp="1"/>
          </p:cNvSpPr>
          <p:nvPr>
            <p:ph sz="quarter" idx="13"/>
          </p:nvPr>
        </p:nvSpPr>
        <p:spPr>
          <a:xfrm>
            <a:off x="502920" y="1219200"/>
            <a:ext cx="8183880" cy="4800600"/>
          </a:xfrm>
        </p:spPr>
        <p:txBody>
          <a:bodyPr>
            <a:normAutofit/>
          </a:bodyPr>
          <a:lstStyle/>
          <a:p>
            <a:pPr lvl="1"/>
            <a:r>
              <a:rPr lang="zh-TW" altLang="en-US" sz="3200" dirty="0" smtClean="0"/>
              <a:t>校務行政人員不支持</a:t>
            </a:r>
            <a:endParaRPr lang="en-US" sz="3200" dirty="0" smtClean="0"/>
          </a:p>
          <a:p>
            <a:pPr lvl="1"/>
            <a:r>
              <a:rPr lang="zh-TW" altLang="en-US" sz="3200" dirty="0" smtClean="0"/>
              <a:t>缺乏數位能力及資源</a:t>
            </a:r>
            <a:endParaRPr lang="en-US" sz="3200" dirty="0" smtClean="0"/>
          </a:p>
          <a:p>
            <a:pPr lvl="1"/>
            <a:r>
              <a:rPr lang="zh-TW" altLang="en-US" sz="3200" dirty="0" smtClean="0"/>
              <a:t>不願嘗試</a:t>
            </a:r>
            <a:endParaRPr lang="en-US" sz="3200" dirty="0" smtClean="0"/>
          </a:p>
          <a:p>
            <a:pPr lvl="1"/>
            <a:r>
              <a:rPr lang="zh-TW" altLang="en-US" sz="3200" dirty="0" smtClean="0"/>
              <a:t>短期內看不到成效</a:t>
            </a:r>
            <a:endParaRPr lang="en-US" sz="3200" dirty="0" smtClean="0"/>
          </a:p>
          <a:p>
            <a:pPr lvl="1"/>
            <a:r>
              <a:rPr lang="zh-TW" altLang="en-US" sz="3200" dirty="0" smtClean="0"/>
              <a:t>學生在家無法上網 </a:t>
            </a:r>
            <a:r>
              <a:rPr lang="en-US" altLang="zh-TW" sz="3200" dirty="0" smtClean="0"/>
              <a:t>(</a:t>
            </a:r>
            <a:r>
              <a:rPr lang="zh-TW" altLang="en-US" sz="3200" dirty="0" smtClean="0"/>
              <a:t>父母的限制</a:t>
            </a:r>
            <a:r>
              <a:rPr lang="en-US" altLang="zh-TW" sz="3200" dirty="0" smtClean="0"/>
              <a:t>)</a:t>
            </a:r>
            <a:endParaRPr lang="en-US" sz="3200" dirty="0" smtClean="0"/>
          </a:p>
          <a:p>
            <a:pPr lvl="1"/>
            <a:r>
              <a:rPr lang="zh-TW" altLang="en-US" sz="3200" dirty="0" smtClean="0"/>
              <a:t>一開始就沒有設立目標或準備</a:t>
            </a:r>
            <a:endParaRPr lang="en-US" sz="3200" dirty="0" smtClean="0"/>
          </a:p>
          <a:p>
            <a:pPr lvl="1"/>
            <a:r>
              <a:rPr lang="zh-TW" altLang="en-US" sz="3200" dirty="0" smtClean="0"/>
              <a:t>沒有持之以恆，太早放棄</a:t>
            </a:r>
            <a:endParaRPr lang="en-US" sz="3200" dirty="0"/>
          </a:p>
        </p:txBody>
      </p:sp>
      <p:sp>
        <p:nvSpPr>
          <p:cNvPr id="4" name="Footer Placeholder 3"/>
          <p:cNvSpPr>
            <a:spLocks noGrp="1"/>
          </p:cNvSpPr>
          <p:nvPr>
            <p:ph type="ftr" sz="quarter" idx="11"/>
          </p:nvPr>
        </p:nvSpPr>
        <p:spPr/>
        <p:txBody>
          <a:bodyPr/>
          <a:lstStyle/>
          <a:p>
            <a:r>
              <a:rPr lang="en-US" altLang="zh-TW" smtClean="0"/>
              <a:t>2013</a:t>
            </a:r>
            <a:r>
              <a:rPr lang="zh-TW" altLang="en-US" smtClean="0"/>
              <a:t>美東中文學校年會</a:t>
            </a:r>
            <a:endParaRPr lang="en-US"/>
          </a:p>
        </p:txBody>
      </p:sp>
    </p:spTree>
    <p:extLst>
      <p:ext uri="{BB962C8B-B14F-4D97-AF65-F5344CB8AC3E}">
        <p14:creationId xmlns="" xmlns:p14="http://schemas.microsoft.com/office/powerpoint/2010/main" val="331258100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715962"/>
          </a:xfrm>
        </p:spPr>
        <p:txBody>
          <a:bodyPr>
            <a:normAutofit/>
          </a:bodyPr>
          <a:lstStyle/>
          <a:p>
            <a:pPr algn="ctr"/>
            <a:r>
              <a:rPr lang="zh-TW" altLang="en-US" dirty="0" smtClean="0"/>
              <a:t>參考資料來源</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24</a:t>
            </a:fld>
            <a:endParaRPr lang="en-US"/>
          </a:p>
        </p:txBody>
      </p:sp>
      <p:sp>
        <p:nvSpPr>
          <p:cNvPr id="3" name="Content Placeholder 2"/>
          <p:cNvSpPr>
            <a:spLocks noGrp="1"/>
          </p:cNvSpPr>
          <p:nvPr>
            <p:ph sz="quarter" idx="13"/>
          </p:nvPr>
        </p:nvSpPr>
        <p:spPr>
          <a:xfrm>
            <a:off x="609600" y="1066800"/>
            <a:ext cx="7924800" cy="4648200"/>
          </a:xfrm>
        </p:spPr>
        <p:txBody>
          <a:bodyPr>
            <a:noAutofit/>
          </a:bodyPr>
          <a:lstStyle/>
          <a:p>
            <a:r>
              <a:rPr lang="en-US" sz="3200" dirty="0" smtClean="0"/>
              <a:t>National Center for Academic Transformation at </a:t>
            </a:r>
            <a:r>
              <a:rPr lang="en-US" sz="3200" dirty="0">
                <a:solidFill>
                  <a:schemeClr val="accent1"/>
                </a:solidFill>
                <a:hlinkClick r:id="rId2"/>
              </a:rPr>
              <a:t>www.thencat.org</a:t>
            </a:r>
            <a:endParaRPr lang="en-US" sz="3200" dirty="0" smtClean="0">
              <a:solidFill>
                <a:schemeClr val="accent1"/>
              </a:solidFill>
            </a:endParaRPr>
          </a:p>
          <a:p>
            <a:r>
              <a:rPr lang="en-US" sz="3200" dirty="0" smtClean="0"/>
              <a:t>Flipped Learning Network at </a:t>
            </a:r>
            <a:r>
              <a:rPr lang="en-US" sz="3200" u="sng" dirty="0" smtClean="0">
                <a:solidFill>
                  <a:srgbClr val="00B050"/>
                </a:solidFill>
                <a:hlinkClick r:id="rId3"/>
              </a:rPr>
              <a:t>flippedclassroom.org</a:t>
            </a:r>
            <a:endParaRPr lang="en-US" sz="3200" u="sng" dirty="0" smtClean="0">
              <a:solidFill>
                <a:srgbClr val="00B050"/>
              </a:solidFill>
            </a:endParaRPr>
          </a:p>
          <a:p>
            <a:r>
              <a:rPr lang="en-US" sz="3200" dirty="0" smtClean="0"/>
              <a:t>“Flip Your Classroom” by Jonathan Bergmann and Aaron Sams</a:t>
            </a:r>
          </a:p>
          <a:p>
            <a:r>
              <a:rPr lang="en-US" sz="3200" dirty="0" smtClean="0"/>
              <a:t>Khan Academy at </a:t>
            </a:r>
            <a:r>
              <a:rPr lang="en-US" sz="3200" dirty="0" smtClean="0">
                <a:hlinkClick r:id="rId4"/>
              </a:rPr>
              <a:t>www.khanacademy.org</a:t>
            </a:r>
            <a:endParaRPr lang="en-US" sz="3200" dirty="0" smtClean="0"/>
          </a:p>
          <a:p>
            <a:r>
              <a:rPr lang="en-US" sz="3200" dirty="0" smtClean="0"/>
              <a:t>“Jump Right In” by Jean Andrews</a:t>
            </a:r>
            <a:endParaRPr lang="en-US" sz="3200" dirty="0"/>
          </a:p>
        </p:txBody>
      </p:sp>
      <p:sp>
        <p:nvSpPr>
          <p:cNvPr id="4" name="Footer Placeholder 3"/>
          <p:cNvSpPr>
            <a:spLocks noGrp="1"/>
          </p:cNvSpPr>
          <p:nvPr>
            <p:ph type="ftr" sz="quarter" idx="11"/>
          </p:nvPr>
        </p:nvSpPr>
        <p:spPr/>
        <p:txBody>
          <a:bodyPr/>
          <a:lstStyle/>
          <a:p>
            <a:r>
              <a:rPr lang="en-US" altLang="zh-TW" smtClean="0"/>
              <a:t>2013</a:t>
            </a:r>
            <a:r>
              <a:rPr lang="zh-TW" altLang="en-US" smtClean="0"/>
              <a:t>美東中文學校年會</a:t>
            </a:r>
            <a:endParaRPr lang="en-US"/>
          </a:p>
        </p:txBody>
      </p:sp>
    </p:spTree>
    <p:extLst>
      <p:ext uri="{BB962C8B-B14F-4D97-AF65-F5344CB8AC3E}">
        <p14:creationId xmlns="" xmlns:p14="http://schemas.microsoft.com/office/powerpoint/2010/main" val="332979840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639762"/>
          </a:xfrm>
        </p:spPr>
        <p:txBody>
          <a:bodyPr/>
          <a:lstStyle/>
          <a:p>
            <a:pPr algn="ctr"/>
            <a:r>
              <a:rPr lang="zh-TW" altLang="en-US" dirty="0" smtClean="0"/>
              <a:t>參考資料來源</a:t>
            </a:r>
            <a:endParaRPr lang="en-US" dirty="0"/>
          </a:p>
        </p:txBody>
      </p:sp>
      <p:sp>
        <p:nvSpPr>
          <p:cNvPr id="3" name="Content Placeholder 2"/>
          <p:cNvSpPr>
            <a:spLocks noGrp="1"/>
          </p:cNvSpPr>
          <p:nvPr>
            <p:ph idx="4294967295"/>
          </p:nvPr>
        </p:nvSpPr>
        <p:spPr>
          <a:xfrm>
            <a:off x="381000" y="914400"/>
            <a:ext cx="8458199" cy="5410200"/>
          </a:xfrm>
          <a:prstGeom prst="rect">
            <a:avLst/>
          </a:prstGeom>
        </p:spPr>
        <p:txBody>
          <a:bodyPr>
            <a:normAutofit lnSpcReduction="10000"/>
          </a:bodyPr>
          <a:lstStyle/>
          <a:p>
            <a:r>
              <a:rPr lang="en-US" sz="2000" dirty="0" smtClean="0"/>
              <a:t>“Research-Based Strategies to Ignite Student Learning” by Judy Willis, M.D., 2008</a:t>
            </a:r>
          </a:p>
          <a:p>
            <a:r>
              <a:rPr lang="en-US" sz="2000" b="1" dirty="0" smtClean="0">
                <a:hlinkClick r:id="rId3"/>
              </a:rPr>
              <a:t>http://en.wikipedia.org/wiki/Backwards_classroom</a:t>
            </a:r>
            <a:endParaRPr lang="en-US" sz="2000" b="1" dirty="0" smtClean="0"/>
          </a:p>
          <a:p>
            <a:r>
              <a:rPr lang="en-US" sz="2000" b="1" dirty="0" smtClean="0">
                <a:hlinkClick r:id="rId4"/>
              </a:rPr>
              <a:t>https</a:t>
            </a:r>
            <a:r>
              <a:rPr lang="en-US" sz="2000" b="1" dirty="0">
                <a:hlinkClick r:id="rId4"/>
              </a:rPr>
              <a:t>://</a:t>
            </a:r>
            <a:r>
              <a:rPr lang="en-US" sz="2000" b="1" dirty="0" smtClean="0">
                <a:hlinkClick r:id="rId4"/>
              </a:rPr>
              <a:t>docs.google.com/document/d/1IOI5-tXZvOEVCFhoN5hlsccnRa-8_77nx3GDdB6C-tE/edit</a:t>
            </a:r>
            <a:endParaRPr lang="en-US" sz="2000" b="1" dirty="0" smtClean="0"/>
          </a:p>
          <a:p>
            <a:r>
              <a:rPr lang="en-US" sz="2000" b="1" dirty="0" smtClean="0">
                <a:hlinkClick r:id="rId5"/>
              </a:rPr>
              <a:t>http</a:t>
            </a:r>
            <a:r>
              <a:rPr lang="en-US" sz="2000" b="1" dirty="0">
                <a:hlinkClick r:id="rId5"/>
              </a:rPr>
              <a:t>://</a:t>
            </a:r>
            <a:r>
              <a:rPr lang="en-US" sz="2000" b="1" dirty="0" smtClean="0">
                <a:hlinkClick r:id="rId5"/>
              </a:rPr>
              <a:t>www.youtube.com/channel/UCL-3ZJrEztlEx1wONlPsCPg?feature=watch</a:t>
            </a:r>
            <a:endParaRPr lang="en-US" sz="2000" b="1" dirty="0" smtClean="0"/>
          </a:p>
          <a:p>
            <a:r>
              <a:rPr lang="en-US" sz="2000" b="1" dirty="0" err="1" smtClean="0"/>
              <a:t>PowToons</a:t>
            </a:r>
            <a:r>
              <a:rPr lang="en-US" sz="2000" b="1" dirty="0" smtClean="0"/>
              <a:t> (</a:t>
            </a:r>
            <a:r>
              <a:rPr lang="en-US" sz="2000" b="1" dirty="0" smtClean="0">
                <a:hlinkClick r:id="rId6"/>
              </a:rPr>
              <a:t>www.powtoons.com</a:t>
            </a:r>
            <a:r>
              <a:rPr lang="en-US" sz="2000" b="1" dirty="0" smtClean="0"/>
              <a:t>)</a:t>
            </a:r>
          </a:p>
          <a:p>
            <a:r>
              <a:rPr lang="en-US" sz="2000" b="1" dirty="0" err="1" smtClean="0"/>
              <a:t>HaikuDeck</a:t>
            </a:r>
            <a:r>
              <a:rPr lang="en-US" sz="2000" b="1" dirty="0" smtClean="0"/>
              <a:t> </a:t>
            </a:r>
            <a:r>
              <a:rPr lang="en-US" sz="2000" b="1" dirty="0"/>
              <a:t>(</a:t>
            </a:r>
            <a:r>
              <a:rPr lang="en-US" sz="2000" b="1" u="sng" dirty="0">
                <a:hlinkClick r:id="rId7"/>
              </a:rPr>
              <a:t>http://www.haikudeck.com/</a:t>
            </a:r>
            <a:r>
              <a:rPr lang="en-US" sz="2000" b="1" dirty="0"/>
              <a:t>)</a:t>
            </a:r>
          </a:p>
          <a:p>
            <a:r>
              <a:rPr lang="en-US" sz="2000" b="1" dirty="0" err="1"/>
              <a:t>ScreenChomp</a:t>
            </a:r>
            <a:r>
              <a:rPr lang="en-US" sz="2000" b="1" dirty="0"/>
              <a:t> (</a:t>
            </a:r>
            <a:r>
              <a:rPr lang="en-US" sz="2000" b="1" u="sng" dirty="0">
                <a:hlinkClick r:id="rId8"/>
              </a:rPr>
              <a:t>http://www.techsmith.com/screenchomp.html</a:t>
            </a:r>
            <a:r>
              <a:rPr lang="en-US" sz="2000" b="1" dirty="0"/>
              <a:t>) </a:t>
            </a:r>
          </a:p>
          <a:p>
            <a:r>
              <a:rPr lang="en-US" sz="2000" b="1" dirty="0" err="1"/>
              <a:t>ShowMe</a:t>
            </a:r>
            <a:r>
              <a:rPr lang="en-US" sz="2000" b="1" dirty="0"/>
              <a:t> </a:t>
            </a:r>
            <a:r>
              <a:rPr lang="en-US" sz="2000" b="1" dirty="0" smtClean="0"/>
              <a:t>(</a:t>
            </a:r>
            <a:r>
              <a:rPr lang="en-US" sz="2000" b="1" u="sng" dirty="0" smtClean="0">
                <a:hlinkClick r:id="rId9"/>
              </a:rPr>
              <a:t>http</a:t>
            </a:r>
            <a:r>
              <a:rPr lang="en-US" sz="2000" b="1" u="sng" dirty="0">
                <a:hlinkClick r:id="rId9"/>
              </a:rPr>
              <a:t>://www.showme.com/sh/?</a:t>
            </a:r>
            <a:r>
              <a:rPr lang="en-US" sz="2000" b="1" u="sng" dirty="0" smtClean="0">
                <a:hlinkClick r:id="rId9"/>
              </a:rPr>
              <a:t>h=tmHVk3s</a:t>
            </a:r>
            <a:r>
              <a:rPr lang="en-US" sz="2000" b="1" u="sng" dirty="0" smtClean="0"/>
              <a:t>)</a:t>
            </a:r>
          </a:p>
          <a:p>
            <a:r>
              <a:rPr lang="en-US" sz="2000" b="1" dirty="0" smtClean="0">
                <a:hlinkClick r:id="rId10"/>
              </a:rPr>
              <a:t>http://demo.mediacore.tv/media/flipped-classroom-chinese-subtitles</a:t>
            </a:r>
            <a:endParaRPr lang="en-US" sz="2000" b="1" dirty="0" smtClean="0"/>
          </a:p>
          <a:p>
            <a:r>
              <a:rPr lang="en-US" sz="2000" b="1" dirty="0" smtClean="0">
                <a:hlinkClick r:id="rId11"/>
              </a:rPr>
              <a:t>http://www.creativechinese.com/2012/09/02/the-flipped-classroom/</a:t>
            </a:r>
            <a:endParaRPr lang="en-US" sz="2000" b="1" dirty="0" smtClean="0"/>
          </a:p>
          <a:p>
            <a:r>
              <a:rPr lang="en-US" sz="2000" b="1" dirty="0" smtClean="0"/>
              <a:t>http://gofrontrow.com/en/products/frontrow-juno/flipped-classroom?gclid=CNXgy8iOgrYCFQZV4Aod_joAIQ</a:t>
            </a:r>
          </a:p>
          <a:p>
            <a:endParaRPr lang="en-US" sz="2000" dirty="0"/>
          </a:p>
          <a:p>
            <a:endParaRPr lang="en-US" dirty="0"/>
          </a:p>
        </p:txBody>
      </p:sp>
      <p:sp>
        <p:nvSpPr>
          <p:cNvPr id="4" name="Footer Placeholder 3"/>
          <p:cNvSpPr>
            <a:spLocks noGrp="1"/>
          </p:cNvSpPr>
          <p:nvPr>
            <p:ph type="ftr" sz="quarter" idx="11"/>
          </p:nvPr>
        </p:nvSpPr>
        <p:spPr/>
        <p:txBody>
          <a:bodyPr/>
          <a:lstStyle/>
          <a:p>
            <a:r>
              <a:rPr lang="en-US" altLang="zh-TW" smtClean="0"/>
              <a:t>2013</a:t>
            </a:r>
            <a:r>
              <a:rPr lang="zh-TW" altLang="en-US" smtClean="0"/>
              <a:t>美東中文學校年會</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25</a:t>
            </a:fld>
            <a:endParaRPr lang="en-US"/>
          </a:p>
        </p:txBody>
      </p:sp>
    </p:spTree>
    <p:extLst>
      <p:ext uri="{BB962C8B-B14F-4D97-AF65-F5344CB8AC3E}">
        <p14:creationId xmlns="" xmlns:p14="http://schemas.microsoft.com/office/powerpoint/2010/main" val="710125859"/>
      </p:ext>
    </p:extLst>
  </p:cSld>
  <p:clrMapOvr>
    <a:masterClrMapping/>
  </p:clrMapOvr>
  <p:timing>
    <p:tnLst>
      <p:par>
        <p:cTn id="1" dur="indefinite" restart="never" nodeType="tmRoot"/>
      </p:par>
    </p:tnLst>
  </p:timing>
</p:sld>
</file>

<file path=ppt/theme/theme1.xml><?xml version="1.0" encoding="utf-8"?>
<a:theme xmlns:a="http://schemas.openxmlformats.org/drawingml/2006/main" name="Horizon">
  <a:themeElements>
    <a:clrScheme name="Horizon">
      <a:dk1>
        <a:srgbClr val="000000"/>
      </a:dk1>
      <a:lt1>
        <a:srgbClr val="FFFFFF"/>
      </a:lt1>
      <a:dk2>
        <a:srgbClr val="1F2123"/>
      </a:dk2>
      <a:lt2>
        <a:srgbClr val="DC9E1F"/>
      </a:lt2>
      <a:accent1>
        <a:srgbClr val="7E97AD"/>
      </a:accent1>
      <a:accent2>
        <a:srgbClr val="CC8E60"/>
      </a:accent2>
      <a:accent3>
        <a:srgbClr val="7A6A60"/>
      </a:accent3>
      <a:accent4>
        <a:srgbClr val="B4936D"/>
      </a:accent4>
      <a:accent5>
        <a:srgbClr val="67787B"/>
      </a:accent5>
      <a:accent6>
        <a:srgbClr val="9D936F"/>
      </a:accent6>
      <a:hlink>
        <a:srgbClr val="646464"/>
      </a:hlink>
      <a:folHlink>
        <a:srgbClr val="969696"/>
      </a:folHlink>
    </a:clrScheme>
    <a:fontScheme name="Horizon">
      <a:maj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Apothecary">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gradFill rotWithShape="1">
          <a:gsLst>
            <a:gs pos="0">
              <a:schemeClr val="phClr">
                <a:tint val="96000"/>
                <a:shade val="100000"/>
                <a:alpha val="100000"/>
                <a:satMod val="140000"/>
              </a:schemeClr>
            </a:gs>
            <a:gs pos="31000">
              <a:schemeClr val="phClr">
                <a:tint val="100000"/>
                <a:shade val="90000"/>
                <a:alpha val="100000"/>
              </a:schemeClr>
            </a:gs>
            <a:gs pos="100000">
              <a:schemeClr val="phClr">
                <a:tint val="100000"/>
                <a:shade val="80000"/>
                <a:alpha val="100000"/>
              </a:schemeClr>
            </a:gs>
          </a:gsLst>
          <a:lin ang="5400000" scaled="0"/>
        </a:gradFill>
        <a:gradFill rotWithShape="1">
          <a:gsLst>
            <a:gs pos="0">
              <a:schemeClr val="phClr">
                <a:tint val="96000"/>
                <a:shade val="100000"/>
                <a:alpha val="100000"/>
                <a:satMod val="180000"/>
              </a:schemeClr>
            </a:gs>
            <a:gs pos="41000">
              <a:schemeClr val="phClr">
                <a:tint val="100000"/>
                <a:shade val="100000"/>
                <a:alpha val="100000"/>
                <a:satMod val="150000"/>
              </a:schemeClr>
            </a:gs>
            <a:gs pos="100000">
              <a:schemeClr val="phClr">
                <a:tint val="100000"/>
                <a:shade val="65000"/>
                <a:alpha val="100000"/>
              </a:schemeClr>
            </a:gs>
          </a:gsLst>
          <a:path path="circle">
            <a:fillToRect l="50000" t="80000" r="100000" b="10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WMACS2012Differential Instruction</Template>
  <TotalTime>994</TotalTime>
  <Words>1469</Words>
  <Application>Microsoft Office PowerPoint</Application>
  <PresentationFormat>On-screen Show (4:3)</PresentationFormat>
  <Paragraphs>204</Paragraphs>
  <Slides>25</Slides>
  <Notes>5</Notes>
  <HiddenSlides>1</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Horizon</vt:lpstr>
      <vt:lpstr>易位教學 (FLippED Classroom)</vt:lpstr>
      <vt:lpstr>何謂易位教學</vt:lpstr>
      <vt:lpstr>何謂易位教學? </vt:lpstr>
      <vt:lpstr>易位教學的其他名稱</vt:lpstr>
      <vt:lpstr>Slide 5</vt:lpstr>
      <vt:lpstr>為什麼要易位教學？</vt:lpstr>
      <vt:lpstr>傳統式教學</vt:lpstr>
      <vt:lpstr>改良式教學</vt:lpstr>
      <vt:lpstr>An ideology, not a methodology</vt:lpstr>
      <vt:lpstr>易位 (易什麼位)？</vt:lpstr>
      <vt:lpstr>學習時間及地點</vt:lpstr>
      <vt:lpstr>易位教學</vt:lpstr>
      <vt:lpstr>預期效果</vt:lpstr>
      <vt:lpstr>預期效果</vt:lpstr>
      <vt:lpstr>預期效果</vt:lpstr>
      <vt:lpstr>More results of flipping</vt:lpstr>
      <vt:lpstr>易位教學</vt:lpstr>
      <vt:lpstr>想法策略 </vt:lpstr>
      <vt:lpstr>怎麼做？</vt:lpstr>
      <vt:lpstr>怎麼做？</vt:lpstr>
      <vt:lpstr>易位時機</vt:lpstr>
      <vt:lpstr>共同合作及建立軟實力</vt:lpstr>
      <vt:lpstr>保證成功嗎？</vt:lpstr>
      <vt:lpstr>參考資料來源</vt:lpstr>
      <vt:lpstr>參考資料來源</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Flipping Your Classroom</dc:title>
  <dc:creator>Jean Andrews</dc:creator>
  <cp:lastModifiedBy>Tommy Lu</cp:lastModifiedBy>
  <cp:revision>81</cp:revision>
  <dcterms:created xsi:type="dcterms:W3CDTF">2006-08-16T00:00:00Z</dcterms:created>
  <dcterms:modified xsi:type="dcterms:W3CDTF">2013-05-19T13:21:40Z</dcterms:modified>
</cp:coreProperties>
</file>